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7D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6D5B-3F9C-455D-8CC5-9723AA2BBB1F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246B-D620-47D6-A2C4-177F2F6381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0859640cq282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83568" y="548680"/>
            <a:ext cx="7848872" cy="540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latin typeface="Tempus Sans ITC" pitchFamily="82" charset="0"/>
              </a:rPr>
              <a:t>10.2 Arithmetic Sequences and Series </a:t>
            </a:r>
            <a:endParaRPr lang="en-GB" sz="88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5262636bzH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41"/>
            <a:ext cx="9144000" cy="683031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260648"/>
            <a:ext cx="7272808" cy="108012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Arithmetic Series 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556792"/>
            <a:ext cx="7992888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Tekton Pro Ext" pitchFamily="34" charset="0"/>
              </a:rPr>
              <a:t>3 , 7 , 11 ,15 , 19, ...</a:t>
            </a:r>
            <a:endParaRPr lang="en-GB" sz="4800" dirty="0">
              <a:latin typeface="Tekton Pro Ext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1556792"/>
            <a:ext cx="7992888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3 +7 +11+15 +19+ ...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2924944"/>
            <a:ext cx="7992888" cy="32403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sum of the first </a:t>
            </a:r>
            <a:r>
              <a:rPr lang="en-GB" sz="6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terms is called</a:t>
            </a:r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partial sum </a:t>
            </a:r>
            <a:endParaRPr lang="en-GB" sz="6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5262636bzH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41"/>
            <a:ext cx="9144000" cy="683031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260648"/>
            <a:ext cx="7272808" cy="108012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Arithmetic Series 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412776"/>
            <a:ext cx="799288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find</a:t>
            </a:r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partial sum </a:t>
            </a:r>
            <a:endParaRPr lang="en-GB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2636912"/>
            <a:ext cx="7992888" cy="19442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852936"/>
            <a:ext cx="4638675" cy="14478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9552" y="4725144"/>
            <a:ext cx="7992888" cy="19442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47285"/>
            <a:ext cx="6480720" cy="1364362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 rot="20093673">
            <a:off x="115100" y="2407097"/>
            <a:ext cx="2915816" cy="119179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GB" sz="5400" dirty="0" smtClean="0">
                <a:latin typeface="Tekton Pro Ext" pitchFamily="34" charset="0"/>
              </a:rPr>
              <a:t> </a:t>
            </a:r>
            <a:endParaRPr lang="en-GB" sz="5400" dirty="0">
              <a:latin typeface="Tekton Pro Ext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 rot="20093673">
            <a:off x="-137437" y="4207298"/>
            <a:ext cx="2915816" cy="119179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5262636bzH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41"/>
            <a:ext cx="9144000" cy="683031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260648"/>
            <a:ext cx="7272808" cy="108012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Arithmetic Series 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9512" y="1484784"/>
            <a:ext cx="5112568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Sigma Notation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47664" y="2708920"/>
            <a:ext cx="5976664" cy="38164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068960"/>
            <a:ext cx="4652889" cy="318843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95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5958769">
            <a:off x="3711392" y="5420811"/>
            <a:ext cx="576064" cy="108012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923928" y="5445224"/>
            <a:ext cx="5220072" cy="10081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value of k</a:t>
            </a:r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07704" y="5445224"/>
            <a:ext cx="1656184" cy="864096"/>
          </a:xfrm>
          <a:prstGeom prst="ellipse">
            <a:avLst/>
          </a:prstGeom>
          <a:noFill/>
          <a:ln w="1460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 rot="4298755">
            <a:off x="3641261" y="2390791"/>
            <a:ext cx="576064" cy="1489271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79912" y="2204864"/>
            <a:ext cx="4968552" cy="10081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Last value of k </a:t>
            </a:r>
            <a:endParaRPr lang="en-GB" sz="4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95736" y="2852936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4666803">
            <a:off x="6899203" y="4245851"/>
            <a:ext cx="576064" cy="57359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380312" y="3573016"/>
            <a:ext cx="1763688" cy="16561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nth term</a:t>
            </a:r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75856" y="4149080"/>
            <a:ext cx="3744416" cy="1008112"/>
          </a:xfrm>
          <a:prstGeom prst="ellipse">
            <a:avLst/>
          </a:prstGeom>
          <a:noFill/>
          <a:ln w="1460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5262636bzH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41"/>
            <a:ext cx="9144000" cy="683031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260648"/>
            <a:ext cx="7272808" cy="108012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Arithmetic Series 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9512" y="2492896"/>
            <a:ext cx="4032448" cy="25202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564904"/>
            <a:ext cx="3467687" cy="2376264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499992" y="1556792"/>
            <a:ext cx="4392488" cy="14401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99992" y="3212976"/>
            <a:ext cx="4392488" cy="144016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9992" y="4869160"/>
            <a:ext cx="4392488" cy="144016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844824"/>
            <a:ext cx="3790950" cy="8191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501008"/>
            <a:ext cx="4171950" cy="8191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301208"/>
            <a:ext cx="3816424" cy="768011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520" y="4149080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043608" y="3212976"/>
            <a:ext cx="3024336" cy="1008112"/>
          </a:xfrm>
          <a:prstGeom prst="ellipse">
            <a:avLst/>
          </a:prstGeom>
          <a:noFill/>
          <a:ln w="146050">
            <a:solidFill>
              <a:srgbClr val="FF33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51520" y="2348880"/>
            <a:ext cx="1080120" cy="1008112"/>
          </a:xfrm>
          <a:prstGeom prst="ellipse">
            <a:avLst/>
          </a:prstGeom>
          <a:noFill/>
          <a:ln w="1460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43608" y="3212976"/>
            <a:ext cx="3024336" cy="1008112"/>
          </a:xfrm>
          <a:prstGeom prst="ellipse">
            <a:avLst/>
          </a:prstGeom>
          <a:noFill/>
          <a:ln w="14605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51520" y="4149080"/>
            <a:ext cx="108012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1520" y="2348880"/>
            <a:ext cx="1080120" cy="1008112"/>
          </a:xfrm>
          <a:prstGeom prst="ellipse">
            <a:avLst/>
          </a:prstGeom>
          <a:noFill/>
          <a:ln w="146050">
            <a:solidFill>
              <a:srgbClr val="F347D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0859640cq282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39552" y="404664"/>
            <a:ext cx="8208912" cy="151216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Arithmetic  and Geometric Sequences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2060848"/>
            <a:ext cx="7992888" cy="10801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latin typeface="Times New Roman" pitchFamily="18" charset="0"/>
                <a:cs typeface="Times New Roman" pitchFamily="18" charset="0"/>
              </a:rPr>
              <a:t>3  , 6  , 9 ,12 , 15, </a:t>
            </a:r>
            <a:r>
              <a:rPr lang="en-GB" sz="72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GB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475656" y="2852936"/>
            <a:ext cx="1224136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15616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31640" y="3429000"/>
            <a:ext cx="6552728" cy="18722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constant value is being added </a:t>
            </a:r>
            <a:endParaRPr lang="en-GB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2699792" y="2852936"/>
            <a:ext cx="1152128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39752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3851920" y="2852936"/>
            <a:ext cx="1440160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03648" y="3501008"/>
            <a:ext cx="6552728" cy="18722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GB" sz="4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GB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(d)</a:t>
            </a:r>
            <a:endParaRPr lang="en-GB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03648" y="3429000"/>
            <a:ext cx="6552728" cy="18722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Arithmetic Sequence 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0859640cq282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39552" y="404664"/>
            <a:ext cx="8208912" cy="151216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Arithmetic  and Geometric Sequences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2060848"/>
            <a:ext cx="7992888" cy="10801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latin typeface="Times New Roman" pitchFamily="18" charset="0"/>
                <a:cs typeface="Times New Roman" pitchFamily="18" charset="0"/>
              </a:rPr>
              <a:t>3 , 6 ,12 , 24 , 48, ...</a:t>
            </a:r>
            <a:endParaRPr lang="en-GB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1475656" y="2852936"/>
            <a:ext cx="1224136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15616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×2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59632" y="3356992"/>
            <a:ext cx="6552728" cy="18722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constant value is being multiplied </a:t>
            </a:r>
            <a:endParaRPr lang="en-GB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699792" y="2852936"/>
            <a:ext cx="1152128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39752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×2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3851920" y="2852936"/>
            <a:ext cx="1440160" cy="50405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35896" y="3429000"/>
            <a:ext cx="1800200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×2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31640" y="3356992"/>
            <a:ext cx="6552728" cy="18722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Ratio</a:t>
            </a:r>
            <a:r>
              <a:rPr lang="en-GB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(r)</a:t>
            </a:r>
            <a:endParaRPr lang="en-GB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31640" y="3356992"/>
            <a:ext cx="6552728" cy="18722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Geometric Sequence 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03269089r3b4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48"/>
            <a:ext cx="9144000" cy="684025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99592" y="332656"/>
            <a:ext cx="7272808" cy="12241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latin typeface="Times New Roman" pitchFamily="18" charset="0"/>
                <a:cs typeface="Times New Roman" pitchFamily="18" charset="0"/>
              </a:rPr>
              <a:t>3 , 7 , 11 ,15 , 19, ...</a:t>
            </a:r>
            <a:endParaRPr lang="en-GB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15616" y="2780928"/>
            <a:ext cx="576064" cy="108012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55576" y="3789040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99592" y="1700808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2195736" y="2780928"/>
            <a:ext cx="576064" cy="108012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907704" y="3789040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79712" y="1700808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3347864" y="2780928"/>
            <a:ext cx="576064" cy="108012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59832" y="3789040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31840" y="1700808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860032" y="3212976"/>
            <a:ext cx="3672408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₁ = 3 </a:t>
            </a:r>
            <a:endParaRPr lang="en-GB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32040" y="4581128"/>
            <a:ext cx="3672408" cy="129614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GB" sz="6600" dirty="0" smtClean="0">
                <a:latin typeface="Times New Roman" pitchFamily="18" charset="0"/>
                <a:cs typeface="Times New Roman" pitchFamily="18" charset="0"/>
              </a:rPr>
              <a:t>= 4 </a:t>
            </a:r>
            <a:endParaRPr lang="en-GB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05064"/>
            <a:ext cx="666750" cy="81915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005064"/>
            <a:ext cx="666750" cy="8191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005064"/>
            <a:ext cx="666750" cy="819150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269089r3b4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48"/>
            <a:ext cx="9144000" cy="68402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332656"/>
            <a:ext cx="7272808" cy="12241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latin typeface="Times New Roman" pitchFamily="18" charset="0"/>
                <a:cs typeface="Times New Roman" pitchFamily="18" charset="0"/>
              </a:rPr>
              <a:t>3 , 7 , 11 ,15 , 19, ...</a:t>
            </a:r>
            <a:endParaRPr lang="en-GB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2924944"/>
            <a:ext cx="3672408" cy="115212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₁ = 3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1520" y="2852936"/>
            <a:ext cx="5976664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08000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51520" y="4149080"/>
            <a:ext cx="6264696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58400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995936" y="2996952"/>
            <a:ext cx="1512168" cy="9361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= 7</a:t>
            </a:r>
            <a:r>
              <a:rPr lang="en-GB" sz="5400" dirty="0" smtClean="0">
                <a:latin typeface="Tekton Pro Ext" pitchFamily="34" charset="0"/>
              </a:rPr>
              <a:t> </a:t>
            </a:r>
            <a:endParaRPr lang="en-GB" sz="5400" dirty="0">
              <a:latin typeface="Tekton Pro Ext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07904" y="4293096"/>
            <a:ext cx="2016224" cy="9361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= 11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512" y="5373216"/>
            <a:ext cx="6264696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0400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9672" y="5301208"/>
            <a:ext cx="4680520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068960"/>
            <a:ext cx="2924175" cy="81915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520" y="2852936"/>
            <a:ext cx="4608512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068960"/>
            <a:ext cx="3248025" cy="819150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365104"/>
            <a:ext cx="2924175" cy="81915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51520" y="4149080"/>
            <a:ext cx="6264696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3924300" cy="819150"/>
          </a:xfrm>
          <a:prstGeom prst="rect">
            <a:avLst/>
          </a:prstGeom>
          <a:noFill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979712" y="4365104"/>
            <a:ext cx="2160240" cy="9361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365104"/>
            <a:ext cx="1800200" cy="819150"/>
          </a:xfrm>
          <a:prstGeom prst="rect">
            <a:avLst/>
          </a:prstGeom>
          <a:noFill/>
        </p:spPr>
      </p:pic>
      <p:sp>
        <p:nvSpPr>
          <p:cNvPr id="28" name="Oval 27"/>
          <p:cNvSpPr/>
          <p:nvPr/>
        </p:nvSpPr>
        <p:spPr>
          <a:xfrm>
            <a:off x="251520" y="4149080"/>
            <a:ext cx="6264696" cy="129614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4800" dirty="0">
              <a:latin typeface="Tekton Pro Ext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4104456" cy="895896"/>
          </a:xfrm>
          <a:prstGeom prst="rect">
            <a:avLst/>
          </a:prstGeom>
          <a:noFill/>
        </p:spPr>
      </p:pic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589240"/>
            <a:ext cx="666750" cy="819150"/>
          </a:xfrm>
          <a:prstGeom prst="rect">
            <a:avLst/>
          </a:prstGeom>
          <a:noFill/>
        </p:spPr>
      </p:pic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589240"/>
            <a:ext cx="3752850" cy="819150"/>
          </a:xfrm>
          <a:prstGeom prst="rect">
            <a:avLst/>
          </a:prstGeom>
          <a:noFill/>
        </p:spPr>
      </p:pic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20" grpId="0" animBg="1"/>
      <p:bldP spid="20" grpId="1" animBg="1"/>
      <p:bldP spid="24" grpId="0" animBg="1"/>
      <p:bldP spid="24" grpId="1" animBg="1"/>
      <p:bldP spid="24" grpId="2" animBg="1"/>
      <p:bldP spid="25" grpId="1" animBg="1"/>
      <p:bldP spid="29" grpId="0" animBg="1"/>
      <p:bldP spid="30" grpId="0" animBg="1"/>
      <p:bldP spid="18" grpId="0" animBg="1"/>
      <p:bldP spid="18" grpId="1" animBg="1"/>
      <p:bldP spid="26" grpId="0" animBg="1"/>
      <p:bldP spid="27" grpId="0" animBg="1"/>
      <p:bldP spid="27" grpId="1" animBg="1"/>
      <p:bldP spid="27" grpId="2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269089r3b4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48"/>
            <a:ext cx="9144000" cy="68402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332656"/>
            <a:ext cx="7272808" cy="12241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700808"/>
            <a:ext cx="7992888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3 , 7 , 11 ,15 , 19, ...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11560" y="2852936"/>
            <a:ext cx="7848872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4206240"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95736" y="2924944"/>
            <a:ext cx="5220072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188000"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₁ +7</a:t>
            </a:r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9752" y="2996952"/>
            <a:ext cx="4680520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684000"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+7(4)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76056" y="2924944"/>
            <a:ext cx="2808312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4000"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=31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9552" y="4293096"/>
            <a:ext cx="7848872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4114800"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39752" y="4293096"/>
            <a:ext cx="5112568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56000"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₁ +15</a:t>
            </a:r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195736" y="4293096"/>
            <a:ext cx="5220072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80000"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+15(4)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24128" y="4293096"/>
            <a:ext cx="2808312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4000"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=63</a:t>
            </a:r>
            <a:endParaRPr lang="en-GB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1560" y="5561856"/>
            <a:ext cx="7848872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6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₁ + (</a:t>
            </a:r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–1) </a:t>
            </a:r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6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3" grpId="0" animBg="1"/>
      <p:bldP spid="23" grpId="1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3269089r3b4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48"/>
            <a:ext cx="9144000" cy="68402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99592" y="332656"/>
            <a:ext cx="7272808" cy="12241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628800"/>
            <a:ext cx="7992888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3 , 7 , 11 ,15 , 19, ...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5536" y="4221088"/>
            <a:ext cx="7848872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₁ + (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–1) 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5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7544" y="5373216"/>
            <a:ext cx="7848872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+ (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1) (4)</a:t>
            </a:r>
            <a:endParaRPr lang="en-GB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5536" y="5373216"/>
            <a:ext cx="7848872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=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+ 4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4 </a:t>
            </a:r>
            <a:endParaRPr lang="en-GB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2780928"/>
            <a:ext cx="7992888" cy="1440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Write an equation for the </a:t>
            </a:r>
            <a:r>
              <a:rPr lang="en-GB" sz="5400" b="1" i="1" dirty="0" smtClean="0">
                <a:latin typeface="Times New Roman" pitchFamily="18" charset="0"/>
                <a:cs typeface="Times New Roman" pitchFamily="18" charset="0"/>
              </a:rPr>
              <a:t>nth</a:t>
            </a:r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 term </a:t>
            </a:r>
            <a:endParaRPr lang="en-GB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7544" y="5301208"/>
            <a:ext cx="7848872" cy="129614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GB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 + 4</a:t>
            </a:r>
            <a:r>
              <a:rPr lang="en-GB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6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71133433RaM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0718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3608" y="260648"/>
            <a:ext cx="7272808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556792"/>
            <a:ext cx="792088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-2   ,  ....  ,  ....  ,  ....  , 18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2708920"/>
            <a:ext cx="7992888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the arithmetic means in the sequence 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331640" y="2636912"/>
            <a:ext cx="576064" cy="108012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71600" y="3789040"/>
            <a:ext cx="1296144" cy="129614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6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15616" y="1628800"/>
            <a:ext cx="108012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7164288" y="2636912"/>
            <a:ext cx="576064" cy="108012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04248" y="3789040"/>
            <a:ext cx="1296144" cy="129614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6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sz="6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948264" y="1628800"/>
            <a:ext cx="108012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411760" y="2708920"/>
            <a:ext cx="4248472" cy="1224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₁+4</a:t>
            </a:r>
            <a:r>
              <a:rPr lang="en-GB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5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1760" y="4005064"/>
            <a:ext cx="4248472" cy="1224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= -2+4</a:t>
            </a:r>
            <a:r>
              <a:rPr lang="en-GB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5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11760" y="5301208"/>
            <a:ext cx="4248472" cy="1224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Tekton Pro Ext" pitchFamily="34" charset="0"/>
              </a:rPr>
              <a:t>20 = 4d</a:t>
            </a:r>
            <a:endParaRPr lang="en-GB" sz="4800" dirty="0">
              <a:solidFill>
                <a:schemeClr val="tx1"/>
              </a:solidFill>
              <a:latin typeface="Tekton Pro Ext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11760" y="5301208"/>
            <a:ext cx="4248472" cy="1224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71133433RaM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0718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3608" y="260648"/>
            <a:ext cx="7272808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Arithmetic   Sequences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1556792"/>
            <a:ext cx="7920880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-2   ,  ....  ,  ....  ,  ....    , 18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1835696" y="2492896"/>
            <a:ext cx="1656184" cy="72008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9672" y="3212976"/>
            <a:ext cx="1872208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83768" y="1556792"/>
            <a:ext cx="1152128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3275856" y="2636912"/>
            <a:ext cx="1656184" cy="72008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59832" y="3284984"/>
            <a:ext cx="1872208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51920" y="1556792"/>
            <a:ext cx="1152128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716016" y="2636912"/>
            <a:ext cx="1656184" cy="720080"/>
          </a:xfrm>
          <a:prstGeom prst="curvedUpArrow">
            <a:avLst>
              <a:gd name="adj1" fmla="val 25000"/>
              <a:gd name="adj2" fmla="val 76052"/>
              <a:gd name="adj3" fmla="val 25000"/>
            </a:avLst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4008" y="3284984"/>
            <a:ext cx="1872208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92080" y="1556792"/>
            <a:ext cx="1368152" cy="108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GB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339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DOAA</dc:creator>
  <cp:lastModifiedBy>DOAA</cp:lastModifiedBy>
  <cp:revision>79</cp:revision>
  <dcterms:created xsi:type="dcterms:W3CDTF">2012-09-14T17:09:15Z</dcterms:created>
  <dcterms:modified xsi:type="dcterms:W3CDTF">2012-09-23T15:44:43Z</dcterms:modified>
</cp:coreProperties>
</file>