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714C-49AF-4909-9DCF-C8E04D1E9BFE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0F41-2BA5-49B4-AB03-43100993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714C-49AF-4909-9DCF-C8E04D1E9BFE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0F41-2BA5-49B4-AB03-43100993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714C-49AF-4909-9DCF-C8E04D1E9BFE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0F41-2BA5-49B4-AB03-43100993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714C-49AF-4909-9DCF-C8E04D1E9BFE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0F41-2BA5-49B4-AB03-43100993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714C-49AF-4909-9DCF-C8E04D1E9BFE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0F41-2BA5-49B4-AB03-43100993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714C-49AF-4909-9DCF-C8E04D1E9BFE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0F41-2BA5-49B4-AB03-43100993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714C-49AF-4909-9DCF-C8E04D1E9BFE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0F41-2BA5-49B4-AB03-43100993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714C-49AF-4909-9DCF-C8E04D1E9BFE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0F41-2BA5-49B4-AB03-43100993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714C-49AF-4909-9DCF-C8E04D1E9BFE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0F41-2BA5-49B4-AB03-43100993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714C-49AF-4909-9DCF-C8E04D1E9BFE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0F41-2BA5-49B4-AB03-43100993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714C-49AF-4909-9DCF-C8E04D1E9BFE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0F41-2BA5-49B4-AB03-43100993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9714C-49AF-4909-9DCF-C8E04D1E9BFE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0F41-2BA5-49B4-AB03-43100993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32849345Tdn8k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8292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85800" y="990600"/>
            <a:ext cx="7543800" cy="4724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latin typeface="Copperplate Gothic Light" pitchFamily="34" charset="0"/>
                <a:cs typeface="Times New Roman" pitchFamily="18" charset="0"/>
              </a:rPr>
              <a:t>Geometric Sequences and series </a:t>
            </a:r>
            <a:endParaRPr lang="en-GB" sz="7200" b="1" dirty="0">
              <a:latin typeface="Copperplate Gothic Ligh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13123836486Sy37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39552" y="404664"/>
            <a:ext cx="8208912" cy="1347936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atin typeface="Elephant" pitchFamily="18" charset="0"/>
                <a:cs typeface="Times New Roman" pitchFamily="18" charset="0"/>
              </a:rPr>
              <a:t>Geometric Sequences</a:t>
            </a:r>
            <a:endParaRPr lang="en-GB" sz="4800" b="1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1560" y="1828800"/>
            <a:ext cx="7992888" cy="131216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2  , 8  , 32 , 128 , </a:t>
            </a:r>
            <a:r>
              <a:rPr lang="en-GB" sz="6000" b="1" dirty="0" smtClean="0">
                <a:latin typeface="Elephant" pitchFamily="18" charset="0"/>
                <a:cs typeface="Times New Roman" pitchFamily="18" charset="0"/>
              </a:rPr>
              <a:t>...</a:t>
            </a:r>
            <a:endParaRPr lang="en-GB" sz="6000" b="1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1524000" y="2819400"/>
            <a:ext cx="1371600" cy="76200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66800" y="3657600"/>
            <a:ext cx="1800200" cy="7920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× 4</a:t>
            </a:r>
            <a:endParaRPr lang="en-GB" sz="5400" b="1" dirty="0">
              <a:solidFill>
                <a:schemeClr val="tx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191000"/>
            <a:ext cx="8838728" cy="187220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Elephant" pitchFamily="18" charset="0"/>
                <a:cs typeface="Angsana New" pitchFamily="18" charset="-34"/>
              </a:rPr>
              <a:t>A constant value is being multiplied </a:t>
            </a:r>
            <a:endParaRPr lang="en-GB" sz="4800" dirty="0">
              <a:solidFill>
                <a:schemeClr val="tx1"/>
              </a:solidFill>
              <a:latin typeface="Elephant" pitchFamily="18" charset="0"/>
              <a:cs typeface="Angsana New" pitchFamily="18" charset="-34"/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2895600" y="2819400"/>
            <a:ext cx="1447800" cy="762000"/>
          </a:xfrm>
          <a:prstGeom prst="curvedUpArrow">
            <a:avLst>
              <a:gd name="adj1" fmla="val 25000"/>
              <a:gd name="adj2" fmla="val 7016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590800" y="3733800"/>
            <a:ext cx="1800200" cy="7920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× 4</a:t>
            </a:r>
            <a:endParaRPr lang="en-GB" sz="5400" b="1" dirty="0">
              <a:solidFill>
                <a:schemeClr val="tx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4419600" y="2819400"/>
            <a:ext cx="1524000" cy="762000"/>
          </a:xfrm>
          <a:prstGeom prst="curvedUpArrow">
            <a:avLst>
              <a:gd name="adj1" fmla="val 25000"/>
              <a:gd name="adj2" fmla="val 73826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3733800"/>
            <a:ext cx="1800200" cy="7920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× 4</a:t>
            </a:r>
            <a:endParaRPr lang="en-GB" sz="5400" b="1" dirty="0">
              <a:solidFill>
                <a:schemeClr val="tx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3400" y="4191000"/>
            <a:ext cx="7848600" cy="18722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The </a:t>
            </a:r>
            <a:r>
              <a:rPr lang="en-GB" sz="5400" u="sng" dirty="0" smtClean="0">
                <a:solidFill>
                  <a:srgbClr val="FF0000"/>
                </a:solidFill>
                <a:latin typeface="Elephant" pitchFamily="18" charset="0"/>
                <a:cs typeface="Times New Roman" pitchFamily="18" charset="0"/>
              </a:rPr>
              <a:t>Common </a:t>
            </a:r>
            <a:r>
              <a:rPr lang="en-GB" sz="4800" u="sng" dirty="0" smtClean="0">
                <a:solidFill>
                  <a:srgbClr val="FF0000"/>
                </a:solidFill>
                <a:latin typeface="Elephant" pitchFamily="18" charset="0"/>
                <a:cs typeface="Times New Roman" pitchFamily="18" charset="0"/>
              </a:rPr>
              <a:t>Ratio</a:t>
            </a:r>
            <a:r>
              <a:rPr lang="en-GB" sz="4800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 (</a:t>
            </a:r>
            <a:r>
              <a:rPr lang="en-GB" sz="4800" i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r</a:t>
            </a:r>
            <a:r>
              <a:rPr lang="en-GB" sz="4800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)</a:t>
            </a:r>
            <a:endParaRPr lang="en-GB" sz="4800" dirty="0">
              <a:solidFill>
                <a:schemeClr val="tx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3400" y="4191000"/>
            <a:ext cx="7620000" cy="18722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A Geometric Sequence </a:t>
            </a:r>
            <a:endParaRPr lang="en-GB" sz="5400" b="1" dirty="0">
              <a:solidFill>
                <a:schemeClr val="tx1"/>
              </a:solidFill>
              <a:latin typeface="Elephant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13123836486Sy37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57200" y="332656"/>
            <a:ext cx="8077200" cy="1224136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atin typeface="Elephant" pitchFamily="18" charset="0"/>
                <a:cs typeface="Times New Roman" pitchFamily="18" charset="0"/>
              </a:rPr>
              <a:t>Geometric Sequences</a:t>
            </a:r>
            <a:endParaRPr lang="en-GB" sz="4800" b="1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9552" y="1700808"/>
            <a:ext cx="7992888" cy="10801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Elephant" pitchFamily="18" charset="0"/>
                <a:cs typeface="Times New Roman" pitchFamily="18" charset="0"/>
              </a:rPr>
              <a:t>2 , 6 , 18 , 54 , 162 , ...</a:t>
            </a:r>
            <a:endParaRPr lang="en-GB" sz="5400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838200" y="2667000"/>
            <a:ext cx="576064" cy="108012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57200" y="3733800"/>
            <a:ext cx="1296144" cy="12961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80120" cy="1008112"/>
          </a:xfrm>
          <a:prstGeom prst="ellipse">
            <a:avLst/>
          </a:prstGeom>
          <a:noFill/>
          <a:ln w="1460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1905000" y="2743200"/>
            <a:ext cx="576064" cy="108012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676400" y="3733800"/>
            <a:ext cx="1296144" cy="12961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00200" y="1676400"/>
            <a:ext cx="1080120" cy="1008112"/>
          </a:xfrm>
          <a:prstGeom prst="ellipse">
            <a:avLst/>
          </a:prstGeom>
          <a:noFill/>
          <a:ln w="1460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3048000" y="2743200"/>
            <a:ext cx="576064" cy="108012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971800" y="3733800"/>
            <a:ext cx="1296144" cy="12961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819400" y="1676400"/>
            <a:ext cx="1080120" cy="1008112"/>
          </a:xfrm>
          <a:prstGeom prst="ellipse">
            <a:avLst/>
          </a:prstGeom>
          <a:noFill/>
          <a:ln w="1460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114800" y="3124200"/>
            <a:ext cx="4800600" cy="13849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i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6600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₁= 2 </a:t>
            </a:r>
            <a:endParaRPr lang="en-GB" sz="6600" dirty="0">
              <a:solidFill>
                <a:schemeClr val="tx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191000" y="4572000"/>
            <a:ext cx="4953000" cy="12961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i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r </a:t>
            </a:r>
            <a:r>
              <a:rPr lang="en-GB" sz="6600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= 3 </a:t>
            </a:r>
            <a:endParaRPr lang="en-GB" sz="6600" dirty="0">
              <a:solidFill>
                <a:schemeClr val="tx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581400"/>
            <a:ext cx="972792" cy="1195144"/>
          </a:xfrm>
          <a:prstGeom prst="rect">
            <a:avLst/>
          </a:prstGeom>
          <a:noFill/>
        </p:spPr>
      </p:pic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581400"/>
            <a:ext cx="1066800" cy="1310640"/>
          </a:xfrm>
          <a:prstGeom prst="rect">
            <a:avLst/>
          </a:prstGeom>
          <a:noFill/>
        </p:spPr>
      </p:pic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657600"/>
            <a:ext cx="1053070" cy="1293772"/>
          </a:xfrm>
          <a:prstGeom prst="rect">
            <a:avLst/>
          </a:prstGeom>
          <a:noFill/>
        </p:spPr>
      </p:pic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13123836486Sy37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51520" y="2924944"/>
            <a:ext cx="3672408" cy="115212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₁ = 2 </a:t>
            </a:r>
            <a:endParaRPr lang="en-GB" sz="5400" b="1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" y="2819400"/>
            <a:ext cx="6858000" cy="12961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1080000" rtlCol="0" anchor="ctr"/>
          <a:lstStyle/>
          <a:p>
            <a:pPr algn="ctr"/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5400" b="1" baseline="-25000" dirty="0" smtClean="0">
                <a:latin typeface="Elephant" pitchFamily="18" charset="0"/>
                <a:cs typeface="Times New Roman" pitchFamily="18" charset="0"/>
              </a:rPr>
              <a:t>2 </a:t>
            </a:r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 = 2 . 3</a:t>
            </a:r>
            <a:endParaRPr lang="en-GB" sz="5400" baseline="-25000" dirty="0">
              <a:latin typeface="Tekton Pro Ext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" y="4038600"/>
            <a:ext cx="7315200" cy="12961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1584000" rtlCol="0" anchor="ctr"/>
          <a:lstStyle/>
          <a:p>
            <a:pPr algn="ctr"/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5400" b="1" baseline="-25000" dirty="0" smtClean="0">
                <a:latin typeface="Elephant" pitchFamily="18" charset="0"/>
                <a:cs typeface="Times New Roman" pitchFamily="18" charset="0"/>
              </a:rPr>
              <a:t>3 </a:t>
            </a:r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 = 6 . 3</a:t>
            </a:r>
            <a:endParaRPr lang="en-GB" sz="5400" baseline="-25000" dirty="0">
              <a:latin typeface="Tekton Pro Ext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76800" y="2971800"/>
            <a:ext cx="1512168" cy="93610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0B0F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= 6</a:t>
            </a:r>
            <a:r>
              <a:rPr lang="en-GB" sz="5400" dirty="0" smtClean="0">
                <a:latin typeface="Tekton Pro Ext" pitchFamily="34" charset="0"/>
              </a:rPr>
              <a:t> </a:t>
            </a:r>
            <a:endParaRPr lang="en-GB" sz="5400" dirty="0">
              <a:latin typeface="Tekton Pro Ext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48200" y="4267200"/>
            <a:ext cx="2016224" cy="93610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0B0F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= 18 </a:t>
            </a:r>
            <a:endParaRPr lang="en-GB" sz="5400" b="1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79512" y="5373216"/>
            <a:ext cx="6264696" cy="12961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204000" rtlCol="0" anchor="ctr"/>
          <a:lstStyle/>
          <a:p>
            <a:pPr algn="ctr"/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5400" b="1" baseline="-25000" dirty="0" smtClean="0">
                <a:latin typeface="Elephant" pitchFamily="18" charset="0"/>
                <a:cs typeface="Times New Roman" pitchFamily="18" charset="0"/>
              </a:rPr>
              <a:t>4</a:t>
            </a:r>
            <a:endParaRPr lang="en-GB" sz="5400" dirty="0">
              <a:latin typeface="Tekton Pro Ext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295400" y="5334000"/>
            <a:ext cx="4680520" cy="12961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= </a:t>
            </a:r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5400" b="1" baseline="-25000" dirty="0" smtClean="0">
                <a:latin typeface="Elephant" pitchFamily="18" charset="0"/>
                <a:cs typeface="Times New Roman" pitchFamily="18" charset="0"/>
              </a:rPr>
              <a:t>1</a:t>
            </a:r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 . </a:t>
            </a:r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r </a:t>
            </a:r>
            <a:r>
              <a:rPr lang="en-GB" sz="5400" b="1" baseline="30000" dirty="0" smtClean="0">
                <a:latin typeface="Elephant" pitchFamily="18" charset="0"/>
                <a:cs typeface="Times New Roman" pitchFamily="18" charset="0"/>
              </a:rPr>
              <a:t>3</a:t>
            </a:r>
            <a:endParaRPr lang="en-GB" sz="5400" baseline="30000" dirty="0">
              <a:latin typeface="Tekton Pro Ext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4800" y="2819400"/>
            <a:ext cx="5334000" cy="12961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5400" b="1" baseline="-25000" dirty="0" smtClean="0">
                <a:latin typeface="Elephant" pitchFamily="18" charset="0"/>
                <a:cs typeface="Times New Roman" pitchFamily="18" charset="0"/>
              </a:rPr>
              <a:t>2 </a:t>
            </a:r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 = </a:t>
            </a:r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5400" b="1" baseline="-25000" dirty="0" smtClean="0">
                <a:latin typeface="Elephant" pitchFamily="18" charset="0"/>
                <a:cs typeface="Times New Roman" pitchFamily="18" charset="0"/>
              </a:rPr>
              <a:t>1</a:t>
            </a:r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 . </a:t>
            </a:r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r</a:t>
            </a:r>
            <a:endParaRPr lang="en-GB" sz="5400" i="1" baseline="-25000" dirty="0">
              <a:latin typeface="Tekton Pro Ext" pitchFamily="34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52400" y="4038600"/>
            <a:ext cx="6264696" cy="12961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5400" b="1" baseline="-25000" dirty="0" smtClean="0">
                <a:latin typeface="Elephant" pitchFamily="18" charset="0"/>
                <a:cs typeface="Times New Roman" pitchFamily="18" charset="0"/>
              </a:rPr>
              <a:t>3 </a:t>
            </a:r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 = </a:t>
            </a:r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5400" b="1" baseline="-25000" dirty="0" smtClean="0">
                <a:latin typeface="Elephant" pitchFamily="18" charset="0"/>
                <a:cs typeface="Times New Roman" pitchFamily="18" charset="0"/>
              </a:rPr>
              <a:t>2</a:t>
            </a:r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 . </a:t>
            </a:r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r</a:t>
            </a:r>
            <a:endParaRPr lang="en-GB" sz="5400" i="1" baseline="-25000" dirty="0">
              <a:latin typeface="Tekton Pro Ext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52400" y="4038600"/>
            <a:ext cx="6477000" cy="12961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5400" b="1" baseline="-25000" dirty="0" smtClean="0">
                <a:latin typeface="Elephant" pitchFamily="18" charset="0"/>
                <a:cs typeface="Times New Roman" pitchFamily="18" charset="0"/>
              </a:rPr>
              <a:t>3</a:t>
            </a:r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 = </a:t>
            </a:r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5400" b="1" baseline="-25000" dirty="0" smtClean="0">
                <a:latin typeface="Elephant" pitchFamily="18" charset="0"/>
                <a:cs typeface="Times New Roman" pitchFamily="18" charset="0"/>
              </a:rPr>
              <a:t>1</a:t>
            </a:r>
            <a:r>
              <a:rPr lang="en-GB" sz="5400" b="1" dirty="0" smtClean="0">
                <a:latin typeface="Elephant" pitchFamily="18" charset="0"/>
                <a:cs typeface="Times New Roman" pitchFamily="18" charset="0"/>
              </a:rPr>
              <a:t> . </a:t>
            </a:r>
            <a:r>
              <a:rPr lang="en-GB" sz="5400" b="1" i="1" dirty="0" smtClean="0">
                <a:latin typeface="Elephant" pitchFamily="18" charset="0"/>
                <a:cs typeface="Times New Roman" pitchFamily="18" charset="0"/>
              </a:rPr>
              <a:t>r </a:t>
            </a:r>
            <a:r>
              <a:rPr lang="en-GB" sz="5400" b="1" baseline="30000" dirty="0" smtClean="0">
                <a:latin typeface="Elephant" pitchFamily="18" charset="0"/>
                <a:cs typeface="Times New Roman" pitchFamily="18" charset="0"/>
              </a:rPr>
              <a:t>2</a:t>
            </a:r>
            <a:endParaRPr lang="en-GB" sz="5400" baseline="30000" dirty="0">
              <a:latin typeface="Tekton Pro Ext" pitchFamily="34" charset="0"/>
            </a:endParaRPr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57200" y="332656"/>
            <a:ext cx="8077200" cy="1224136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atin typeface="Elephant" pitchFamily="18" charset="0"/>
                <a:cs typeface="Times New Roman" pitchFamily="18" charset="0"/>
              </a:rPr>
              <a:t>Geometric Sequences</a:t>
            </a:r>
            <a:endParaRPr lang="en-GB" sz="4800" b="1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39552" y="1700808"/>
            <a:ext cx="7992888" cy="10801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Elephant" pitchFamily="18" charset="0"/>
                <a:cs typeface="Times New Roman" pitchFamily="18" charset="0"/>
              </a:rPr>
              <a:t>2 , 6 , 18 , 54 , 162 , ...</a:t>
            </a:r>
            <a:endParaRPr lang="en-GB" sz="5400" dirty="0">
              <a:latin typeface="Elephant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10" grpId="0" animBg="1"/>
      <p:bldP spid="11" grpId="0" animBg="1"/>
      <p:bldP spid="17" grpId="0" animBg="1"/>
      <p:bldP spid="17" grpId="1" animBg="1"/>
      <p:bldP spid="22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3123836486Sy37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67544" y="2924944"/>
            <a:ext cx="7848872" cy="12961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4206240" rtlCol="0" anchor="ctr"/>
          <a:lstStyle/>
          <a:p>
            <a:pPr algn="ctr"/>
            <a:r>
              <a:rPr lang="en-GB" sz="4400" i="1" dirty="0" smtClean="0">
                <a:solidFill>
                  <a:schemeClr val="tx1"/>
                </a:solidFill>
                <a:latin typeface="Elephant" pitchFamily="18" charset="0"/>
              </a:rPr>
              <a:t>a</a:t>
            </a:r>
            <a:r>
              <a:rPr lang="en-GB" sz="4400" baseline="-25000" dirty="0" smtClean="0">
                <a:solidFill>
                  <a:schemeClr val="tx1"/>
                </a:solidFill>
                <a:latin typeface="Elephant" pitchFamily="18" charset="0"/>
              </a:rPr>
              <a:t>5</a:t>
            </a:r>
            <a:r>
              <a:rPr lang="en-GB" sz="4400" dirty="0" smtClean="0">
                <a:solidFill>
                  <a:schemeClr val="tx1"/>
                </a:solidFill>
                <a:latin typeface="Elephant" pitchFamily="18" charset="0"/>
              </a:rPr>
              <a:t>=</a:t>
            </a:r>
            <a:r>
              <a:rPr lang="en-GB" sz="4400" baseline="-25000" dirty="0" smtClean="0">
                <a:solidFill>
                  <a:schemeClr val="tx1"/>
                </a:solidFill>
                <a:latin typeface="Elephant" pitchFamily="18" charset="0"/>
              </a:rPr>
              <a:t> </a:t>
            </a:r>
            <a:r>
              <a:rPr lang="en-GB" sz="4400" dirty="0" smtClean="0">
                <a:solidFill>
                  <a:schemeClr val="tx1"/>
                </a:solidFill>
                <a:latin typeface="Elephant" pitchFamily="18" charset="0"/>
              </a:rPr>
              <a:t> </a:t>
            </a:r>
            <a:endParaRPr lang="en-GB" sz="440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2924944"/>
            <a:ext cx="5220072" cy="12961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1188000" rtlCol="0" anchor="ctr"/>
          <a:lstStyle/>
          <a:p>
            <a:pPr algn="ctr"/>
            <a:r>
              <a:rPr lang="en-GB" sz="4400" i="1" dirty="0" smtClean="0">
                <a:solidFill>
                  <a:schemeClr val="tx1"/>
                </a:solidFill>
                <a:latin typeface="Elephant" pitchFamily="18" charset="0"/>
              </a:rPr>
              <a:t>a</a:t>
            </a:r>
            <a:r>
              <a:rPr lang="en-GB" sz="4400" dirty="0" smtClean="0">
                <a:solidFill>
                  <a:schemeClr val="tx1"/>
                </a:solidFill>
                <a:latin typeface="Elephant" pitchFamily="18" charset="0"/>
              </a:rPr>
              <a:t>₁ .</a:t>
            </a:r>
            <a:r>
              <a:rPr lang="en-GB" sz="4400" i="1" dirty="0" smtClean="0">
                <a:solidFill>
                  <a:schemeClr val="tx1"/>
                </a:solidFill>
                <a:latin typeface="Elephant" pitchFamily="18" charset="0"/>
              </a:rPr>
              <a:t>r</a:t>
            </a:r>
            <a:r>
              <a:rPr lang="en-GB" sz="4400" baseline="30000" dirty="0" smtClean="0">
                <a:solidFill>
                  <a:schemeClr val="tx1"/>
                </a:solidFill>
                <a:latin typeface="Elephant" pitchFamily="18" charset="0"/>
              </a:rPr>
              <a:t>4</a:t>
            </a:r>
            <a:endParaRPr lang="en-GB" sz="4400" i="1" baseline="3000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2971800"/>
            <a:ext cx="4680520" cy="12961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684000"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Elephant" pitchFamily="18" charset="0"/>
              </a:rPr>
              <a:t>2 . (3) </a:t>
            </a:r>
            <a:r>
              <a:rPr lang="en-GB" sz="4400" baseline="30000" dirty="0" smtClean="0">
                <a:solidFill>
                  <a:schemeClr val="tx1"/>
                </a:solidFill>
                <a:latin typeface="Elephant" pitchFamily="18" charset="0"/>
              </a:rPr>
              <a:t>4</a:t>
            </a:r>
            <a:endParaRPr lang="en-GB" sz="4400" baseline="3000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00600" y="2971800"/>
            <a:ext cx="3494112" cy="12961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24000"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Elephant" pitchFamily="18" charset="0"/>
              </a:rPr>
              <a:t>=162</a:t>
            </a:r>
            <a:endParaRPr lang="en-GB" sz="440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4267200"/>
            <a:ext cx="7848872" cy="129614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4114800" rtlCol="0" anchor="ctr"/>
          <a:lstStyle/>
          <a:p>
            <a:pPr algn="ctr"/>
            <a:r>
              <a:rPr lang="en-GB" sz="4400" i="1" dirty="0" smtClean="0">
                <a:solidFill>
                  <a:schemeClr val="tx1"/>
                </a:solidFill>
                <a:latin typeface="Elephant" pitchFamily="18" charset="0"/>
              </a:rPr>
              <a:t>a</a:t>
            </a:r>
            <a:r>
              <a:rPr lang="en-GB" sz="4400" baseline="-25000" dirty="0" smtClean="0">
                <a:solidFill>
                  <a:schemeClr val="tx1"/>
                </a:solidFill>
                <a:latin typeface="Elephant" pitchFamily="18" charset="0"/>
              </a:rPr>
              <a:t>10</a:t>
            </a:r>
            <a:r>
              <a:rPr lang="en-GB" sz="4400" dirty="0" smtClean="0">
                <a:solidFill>
                  <a:schemeClr val="tx1"/>
                </a:solidFill>
                <a:latin typeface="Elephant" pitchFamily="18" charset="0"/>
              </a:rPr>
              <a:t>=</a:t>
            </a:r>
            <a:r>
              <a:rPr lang="en-GB" sz="4400" baseline="-25000" dirty="0" smtClean="0">
                <a:solidFill>
                  <a:schemeClr val="tx1"/>
                </a:solidFill>
                <a:latin typeface="Elephant" pitchFamily="18" charset="0"/>
              </a:rPr>
              <a:t> </a:t>
            </a:r>
            <a:r>
              <a:rPr lang="en-GB" sz="4400" dirty="0" smtClean="0">
                <a:solidFill>
                  <a:schemeClr val="tx1"/>
                </a:solidFill>
                <a:latin typeface="Elephant" pitchFamily="18" charset="0"/>
              </a:rPr>
              <a:t> </a:t>
            </a:r>
            <a:endParaRPr lang="en-GB" sz="440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90800" y="4267200"/>
            <a:ext cx="5112568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56000" rtlCol="0" anchor="ctr"/>
          <a:lstStyle/>
          <a:p>
            <a:pPr algn="ctr"/>
            <a:r>
              <a:rPr lang="en-GB" sz="4400" i="1" dirty="0" smtClean="0">
                <a:solidFill>
                  <a:schemeClr val="tx1"/>
                </a:solidFill>
                <a:latin typeface="Elephant" pitchFamily="18" charset="0"/>
              </a:rPr>
              <a:t>a</a:t>
            </a:r>
            <a:r>
              <a:rPr lang="en-GB" sz="4400" dirty="0" smtClean="0">
                <a:solidFill>
                  <a:schemeClr val="tx1"/>
                </a:solidFill>
                <a:latin typeface="Elephant" pitchFamily="18" charset="0"/>
              </a:rPr>
              <a:t>₁ . </a:t>
            </a:r>
            <a:r>
              <a:rPr lang="en-GB" sz="4400" i="1" dirty="0" smtClean="0">
                <a:solidFill>
                  <a:schemeClr val="tx1"/>
                </a:solidFill>
                <a:latin typeface="Elephant" pitchFamily="18" charset="0"/>
              </a:rPr>
              <a:t>r </a:t>
            </a:r>
            <a:r>
              <a:rPr lang="en-GB" sz="4400" baseline="30000" dirty="0" smtClean="0">
                <a:solidFill>
                  <a:schemeClr val="tx1"/>
                </a:solidFill>
                <a:latin typeface="Elephant" pitchFamily="18" charset="0"/>
              </a:rPr>
              <a:t>9</a:t>
            </a:r>
            <a:endParaRPr lang="en-GB" sz="4400" i="1" baseline="3000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905000" y="4343400"/>
            <a:ext cx="5220072" cy="129614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180000"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Elephant" pitchFamily="18" charset="0"/>
              </a:rPr>
              <a:t>2 .(3)</a:t>
            </a:r>
            <a:r>
              <a:rPr lang="en-GB" sz="4400" baseline="30000" dirty="0" smtClean="0">
                <a:solidFill>
                  <a:schemeClr val="tx1"/>
                </a:solidFill>
                <a:latin typeface="Elephant" pitchFamily="18" charset="0"/>
              </a:rPr>
              <a:t>9</a:t>
            </a:r>
            <a:endParaRPr lang="en-GB" sz="4400" baseline="3000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24400" y="4343400"/>
            <a:ext cx="4419600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24000"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Elephant" pitchFamily="18" charset="0"/>
              </a:rPr>
              <a:t>=39366</a:t>
            </a:r>
            <a:endParaRPr lang="en-GB" sz="440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9600" y="5561856"/>
            <a:ext cx="7848872" cy="129614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4800" i="1" dirty="0" smtClean="0">
                <a:solidFill>
                  <a:schemeClr val="bg1"/>
                </a:solidFill>
                <a:latin typeface="Elephant" pitchFamily="18" charset="0"/>
              </a:rPr>
              <a:t>a</a:t>
            </a:r>
            <a:r>
              <a:rPr lang="en-GB" sz="4800" i="1" baseline="-25000" dirty="0" smtClean="0">
                <a:solidFill>
                  <a:schemeClr val="bg1"/>
                </a:solidFill>
                <a:latin typeface="Elephant" pitchFamily="18" charset="0"/>
              </a:rPr>
              <a:t>n</a:t>
            </a:r>
            <a:r>
              <a:rPr lang="en-GB" sz="4800" baseline="-25000" dirty="0" smtClean="0">
                <a:solidFill>
                  <a:schemeClr val="bg1"/>
                </a:solidFill>
                <a:latin typeface="Elephant" pitchFamily="18" charset="0"/>
              </a:rPr>
              <a:t> </a:t>
            </a:r>
            <a:r>
              <a:rPr lang="en-GB" sz="4800" dirty="0" smtClean="0">
                <a:solidFill>
                  <a:schemeClr val="bg1"/>
                </a:solidFill>
                <a:latin typeface="Elephant" pitchFamily="18" charset="0"/>
              </a:rPr>
              <a:t>=</a:t>
            </a:r>
            <a:r>
              <a:rPr lang="en-GB" sz="4800" dirty="0" smtClean="0">
                <a:solidFill>
                  <a:schemeClr val="tx1"/>
                </a:solidFill>
                <a:latin typeface="Elephant" pitchFamily="18" charset="0"/>
              </a:rPr>
              <a:t> </a:t>
            </a:r>
            <a:r>
              <a:rPr lang="en-GB" sz="4800" i="1" dirty="0" smtClean="0">
                <a:solidFill>
                  <a:schemeClr val="bg1"/>
                </a:solidFill>
                <a:latin typeface="Elephant" pitchFamily="18" charset="0"/>
              </a:rPr>
              <a:t>a</a:t>
            </a:r>
            <a:r>
              <a:rPr lang="en-GB" sz="4800" dirty="0" smtClean="0">
                <a:solidFill>
                  <a:schemeClr val="bg1"/>
                </a:solidFill>
                <a:latin typeface="Elephant" pitchFamily="18" charset="0"/>
              </a:rPr>
              <a:t>₁ . (</a:t>
            </a:r>
            <a:r>
              <a:rPr lang="en-GB" sz="4800" i="1" dirty="0" smtClean="0">
                <a:solidFill>
                  <a:schemeClr val="bg1"/>
                </a:solidFill>
                <a:latin typeface="Elephant" pitchFamily="18" charset="0"/>
              </a:rPr>
              <a:t>r</a:t>
            </a:r>
            <a:r>
              <a:rPr lang="en-GB" sz="4800" dirty="0" smtClean="0">
                <a:solidFill>
                  <a:schemeClr val="bg1"/>
                </a:solidFill>
                <a:latin typeface="Elephant" pitchFamily="18" charset="0"/>
              </a:rPr>
              <a:t>) </a:t>
            </a:r>
            <a:r>
              <a:rPr lang="en-GB" sz="4800" i="1" baseline="30000" dirty="0" smtClean="0">
                <a:solidFill>
                  <a:schemeClr val="bg1"/>
                </a:solidFill>
                <a:latin typeface="Elephant" pitchFamily="18" charset="0"/>
              </a:rPr>
              <a:t>n</a:t>
            </a:r>
            <a:r>
              <a:rPr lang="en-GB" sz="4800" baseline="30000" dirty="0" smtClean="0">
                <a:solidFill>
                  <a:schemeClr val="bg1"/>
                </a:solidFill>
                <a:latin typeface="Elephant" pitchFamily="18" charset="0"/>
              </a:rPr>
              <a:t> – 1 </a:t>
            </a:r>
            <a:endParaRPr lang="en-GB" sz="4800" baseline="30000" dirty="0">
              <a:solidFill>
                <a:schemeClr val="bg1"/>
              </a:solidFill>
              <a:latin typeface="Elephant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57200" y="332656"/>
            <a:ext cx="8077200" cy="1224136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atin typeface="Elephant" pitchFamily="18" charset="0"/>
                <a:cs typeface="Times New Roman" pitchFamily="18" charset="0"/>
              </a:rPr>
              <a:t>Geometric Sequences</a:t>
            </a:r>
            <a:endParaRPr lang="en-GB" sz="4800" b="1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39552" y="1700808"/>
            <a:ext cx="7992888" cy="10801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Elephant" pitchFamily="18" charset="0"/>
                <a:cs typeface="Times New Roman" pitchFamily="18" charset="0"/>
              </a:rPr>
              <a:t>2 , 6 , 18 , 54 , 162 , ...</a:t>
            </a:r>
            <a:endParaRPr lang="en-GB" sz="4400" dirty="0">
              <a:latin typeface="Elephant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3123836486Sy37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04800" y="4419600"/>
            <a:ext cx="7848872" cy="129614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5400" i="1" dirty="0" smtClean="0">
                <a:solidFill>
                  <a:schemeClr val="bg1"/>
                </a:solidFill>
                <a:latin typeface="Elephant" pitchFamily="18" charset="0"/>
              </a:rPr>
              <a:t>a</a:t>
            </a:r>
            <a:r>
              <a:rPr lang="en-GB" sz="5400" i="1" baseline="-25000" dirty="0" smtClean="0">
                <a:solidFill>
                  <a:schemeClr val="bg1"/>
                </a:solidFill>
                <a:latin typeface="Elephant" pitchFamily="18" charset="0"/>
              </a:rPr>
              <a:t>n</a:t>
            </a:r>
            <a:r>
              <a:rPr lang="en-GB" sz="5400" baseline="-25000" dirty="0" smtClean="0">
                <a:solidFill>
                  <a:schemeClr val="bg1"/>
                </a:solidFill>
                <a:latin typeface="Elephant" pitchFamily="18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Elephant" pitchFamily="18" charset="0"/>
              </a:rPr>
              <a:t>=</a:t>
            </a:r>
            <a:r>
              <a:rPr lang="en-GB" sz="5400" dirty="0" smtClean="0">
                <a:solidFill>
                  <a:schemeClr val="tx1"/>
                </a:solidFill>
                <a:latin typeface="Elephant" pitchFamily="18" charset="0"/>
              </a:rPr>
              <a:t> </a:t>
            </a:r>
            <a:r>
              <a:rPr lang="en-GB" sz="5400" i="1" dirty="0" smtClean="0">
                <a:solidFill>
                  <a:schemeClr val="bg1"/>
                </a:solidFill>
                <a:latin typeface="Elephant" pitchFamily="18" charset="0"/>
              </a:rPr>
              <a:t>a</a:t>
            </a:r>
            <a:r>
              <a:rPr lang="en-GB" sz="5400" dirty="0" smtClean="0">
                <a:solidFill>
                  <a:schemeClr val="bg1"/>
                </a:solidFill>
                <a:latin typeface="Elephant" pitchFamily="18" charset="0"/>
              </a:rPr>
              <a:t>₁ . (</a:t>
            </a:r>
            <a:r>
              <a:rPr lang="en-GB" sz="5400" i="1" dirty="0" smtClean="0">
                <a:solidFill>
                  <a:schemeClr val="bg1"/>
                </a:solidFill>
                <a:latin typeface="Elephant" pitchFamily="18" charset="0"/>
              </a:rPr>
              <a:t>r</a:t>
            </a:r>
            <a:r>
              <a:rPr lang="en-GB" sz="5400" dirty="0" smtClean="0">
                <a:solidFill>
                  <a:schemeClr val="bg1"/>
                </a:solidFill>
                <a:latin typeface="Elephant" pitchFamily="18" charset="0"/>
              </a:rPr>
              <a:t>) </a:t>
            </a:r>
            <a:r>
              <a:rPr lang="en-GB" sz="5400" i="1" baseline="30000" dirty="0" smtClean="0">
                <a:solidFill>
                  <a:schemeClr val="bg1"/>
                </a:solidFill>
                <a:latin typeface="Elephant" pitchFamily="18" charset="0"/>
              </a:rPr>
              <a:t>n</a:t>
            </a:r>
            <a:r>
              <a:rPr lang="en-GB" sz="5400" baseline="30000" dirty="0" smtClean="0">
                <a:solidFill>
                  <a:schemeClr val="bg1"/>
                </a:solidFill>
                <a:latin typeface="Elephant" pitchFamily="18" charset="0"/>
              </a:rPr>
              <a:t> – 1 </a:t>
            </a:r>
            <a:endParaRPr lang="en-GB" sz="5400" baseline="30000" dirty="0">
              <a:solidFill>
                <a:schemeClr val="bg1"/>
              </a:solidFill>
              <a:latin typeface="Elephant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2819400"/>
            <a:ext cx="7992888" cy="16386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atin typeface="Elephant" pitchFamily="18" charset="0"/>
                <a:cs typeface="Times New Roman" pitchFamily="18" charset="0"/>
              </a:rPr>
              <a:t>Write an equation for the </a:t>
            </a:r>
            <a:r>
              <a:rPr lang="en-GB" sz="4800" b="1" i="1" dirty="0" smtClean="0">
                <a:latin typeface="Elephant" pitchFamily="18" charset="0"/>
                <a:cs typeface="Times New Roman" pitchFamily="18" charset="0"/>
              </a:rPr>
              <a:t>nth</a:t>
            </a:r>
            <a:r>
              <a:rPr lang="en-GB" sz="4800" b="1" dirty="0" smtClean="0">
                <a:latin typeface="Elephant" pitchFamily="18" charset="0"/>
                <a:cs typeface="Times New Roman" pitchFamily="18" charset="0"/>
              </a:rPr>
              <a:t> term </a:t>
            </a:r>
            <a:endParaRPr lang="en-GB" sz="4800" b="1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4800" y="5561856"/>
            <a:ext cx="7848872" cy="129614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5400" i="1" dirty="0" smtClean="0">
                <a:solidFill>
                  <a:schemeClr val="bg1"/>
                </a:solidFill>
                <a:latin typeface="Elephant" pitchFamily="18" charset="0"/>
              </a:rPr>
              <a:t>a</a:t>
            </a:r>
            <a:r>
              <a:rPr lang="en-GB" sz="5400" i="1" baseline="-25000" dirty="0" smtClean="0">
                <a:solidFill>
                  <a:schemeClr val="bg1"/>
                </a:solidFill>
                <a:latin typeface="Elephant" pitchFamily="18" charset="0"/>
              </a:rPr>
              <a:t>n</a:t>
            </a:r>
            <a:r>
              <a:rPr lang="en-GB" sz="5400" baseline="-25000" dirty="0" smtClean="0">
                <a:solidFill>
                  <a:schemeClr val="bg1"/>
                </a:solidFill>
                <a:latin typeface="Elephant" pitchFamily="18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Elephant" pitchFamily="18" charset="0"/>
              </a:rPr>
              <a:t>=</a:t>
            </a:r>
            <a:r>
              <a:rPr lang="en-GB" sz="5400" dirty="0" smtClean="0">
                <a:solidFill>
                  <a:schemeClr val="tx1"/>
                </a:solidFill>
                <a:latin typeface="Elephant" pitchFamily="18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Elephant" pitchFamily="18" charset="0"/>
              </a:rPr>
              <a:t>2 . (3) </a:t>
            </a:r>
            <a:r>
              <a:rPr lang="en-GB" sz="5400" i="1" baseline="30000" dirty="0" smtClean="0">
                <a:solidFill>
                  <a:schemeClr val="bg1"/>
                </a:solidFill>
                <a:latin typeface="Elephant" pitchFamily="18" charset="0"/>
              </a:rPr>
              <a:t>n</a:t>
            </a:r>
            <a:r>
              <a:rPr lang="en-GB" sz="5400" baseline="30000" dirty="0" smtClean="0">
                <a:solidFill>
                  <a:schemeClr val="bg1"/>
                </a:solidFill>
                <a:latin typeface="Elephant" pitchFamily="18" charset="0"/>
              </a:rPr>
              <a:t> – 1 </a:t>
            </a:r>
            <a:endParaRPr lang="en-GB" sz="5400" baseline="30000" dirty="0">
              <a:solidFill>
                <a:schemeClr val="bg1"/>
              </a:solidFill>
              <a:latin typeface="Elephant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332656"/>
            <a:ext cx="8077200" cy="1224136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atin typeface="Elephant" pitchFamily="18" charset="0"/>
                <a:cs typeface="Times New Roman" pitchFamily="18" charset="0"/>
              </a:rPr>
              <a:t>Geometric Sequences</a:t>
            </a:r>
            <a:endParaRPr lang="en-GB" sz="4800" b="1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" y="1676400"/>
            <a:ext cx="7992888" cy="10801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Elephant" pitchFamily="18" charset="0"/>
                <a:cs typeface="Times New Roman" pitchFamily="18" charset="0"/>
              </a:rPr>
              <a:t>2 , 6 , 18 , 54 , 162 , ...</a:t>
            </a:r>
            <a:endParaRPr lang="en-GB" sz="5400" dirty="0">
              <a:latin typeface="Elephant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99077188voDU4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576"/>
            <a:ext cx="9144000" cy="681742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990600" y="228600"/>
            <a:ext cx="7272808" cy="1224136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atin typeface="Elephant" pitchFamily="18" charset="0"/>
                <a:cs typeface="Times New Roman" pitchFamily="18" charset="0"/>
              </a:rPr>
              <a:t>Geometric Sequences </a:t>
            </a:r>
            <a:endParaRPr lang="en-GB" sz="4800" b="1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1560" y="1556792"/>
            <a:ext cx="7920880" cy="10801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4   ,   ....  ,  ....  ,   ....  , 324</a:t>
            </a:r>
            <a:endParaRPr lang="en-GB" sz="4800" b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1560" y="2708920"/>
            <a:ext cx="7992888" cy="194421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Find the geometric means in the sequence </a:t>
            </a:r>
            <a:endParaRPr lang="en-GB" sz="4800" b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990600" y="2590800"/>
            <a:ext cx="576064" cy="108012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>
              <a:latin typeface="Elephant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" y="3733800"/>
            <a:ext cx="1296144" cy="12961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4800" b="1" baseline="-25000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1</a:t>
            </a:r>
            <a:endParaRPr lang="en-GB" sz="4800" b="1" baseline="-25000" dirty="0">
              <a:solidFill>
                <a:schemeClr val="tx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62000" y="1600200"/>
            <a:ext cx="1080120" cy="1008112"/>
          </a:xfrm>
          <a:prstGeom prst="ellipse">
            <a:avLst/>
          </a:prstGeom>
          <a:noFill/>
          <a:ln w="1460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>
              <a:latin typeface="Elephant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7086600" y="2667000"/>
            <a:ext cx="576064" cy="108012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>
              <a:latin typeface="Elephant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81800" y="3733800"/>
            <a:ext cx="1296144" cy="12961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4800" b="1" baseline="-25000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5</a:t>
            </a:r>
            <a:endParaRPr lang="en-GB" sz="4800" b="1" baseline="-25000" dirty="0">
              <a:solidFill>
                <a:schemeClr val="tx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553200" y="1628800"/>
            <a:ext cx="1828800" cy="1008112"/>
          </a:xfrm>
          <a:prstGeom prst="ellipse">
            <a:avLst/>
          </a:prstGeom>
          <a:noFill/>
          <a:ln w="1460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>
              <a:latin typeface="Elephant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38400" y="2743200"/>
            <a:ext cx="4248472" cy="1224136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4800" b="1" i="1" baseline="-25000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5</a:t>
            </a:r>
            <a:r>
              <a:rPr lang="en-GB" sz="48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 = </a:t>
            </a:r>
            <a:r>
              <a:rPr lang="en-GB" sz="4800" b="1" i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a</a:t>
            </a:r>
            <a:r>
              <a:rPr lang="en-GB" sz="48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₁. </a:t>
            </a:r>
            <a:r>
              <a:rPr lang="en-GB" sz="4800" b="1" i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r </a:t>
            </a:r>
            <a:r>
              <a:rPr lang="en-GB" sz="4800" b="1" baseline="30000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4</a:t>
            </a:r>
            <a:endParaRPr lang="en-GB" sz="4800" b="1" baseline="30000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362200" y="4038600"/>
            <a:ext cx="4248472" cy="122413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324 = 4</a:t>
            </a:r>
            <a:r>
              <a:rPr lang="en-GB" sz="4800" b="1" i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 r </a:t>
            </a:r>
            <a:r>
              <a:rPr lang="en-GB" sz="4800" b="1" baseline="30000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4</a:t>
            </a:r>
            <a:endParaRPr lang="en-GB" sz="4800" b="1" i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411760" y="5301208"/>
            <a:ext cx="4248472" cy="122413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r </a:t>
            </a:r>
            <a:r>
              <a:rPr lang="en-GB" sz="4800" b="1" baseline="30000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4</a:t>
            </a:r>
            <a:r>
              <a:rPr lang="en-GB" sz="4800" dirty="0" smtClean="0">
                <a:solidFill>
                  <a:schemeClr val="tx1"/>
                </a:solidFill>
                <a:latin typeface="Elephant" pitchFamily="18" charset="0"/>
              </a:rPr>
              <a:t> = 81</a:t>
            </a:r>
            <a:endParaRPr lang="en-GB" sz="480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438400" y="5334000"/>
            <a:ext cx="4248472" cy="122413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r</a:t>
            </a:r>
            <a:r>
              <a:rPr lang="en-GB" sz="4800" b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 = ±3</a:t>
            </a:r>
            <a:endParaRPr lang="en-GB" sz="4800" b="1" dirty="0">
              <a:solidFill>
                <a:schemeClr val="tx1"/>
              </a:solidFill>
              <a:latin typeface="Elephant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99077188voDU4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576"/>
            <a:ext cx="9144000" cy="6817424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990600" y="228600"/>
            <a:ext cx="7272808" cy="1224136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atin typeface="Elephant" pitchFamily="18" charset="0"/>
                <a:cs typeface="Times New Roman" pitchFamily="18" charset="0"/>
              </a:rPr>
              <a:t>Geometric Sequences </a:t>
            </a:r>
            <a:endParaRPr lang="en-GB" sz="4800" b="1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1560" y="1556792"/>
            <a:ext cx="7920880" cy="10801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4   ,  ....  ,   ....  ,   ....  , 324</a:t>
            </a:r>
            <a:endParaRPr lang="en-GB" sz="4800" b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57400" y="1524000"/>
            <a:ext cx="1152128" cy="108012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12</a:t>
            </a:r>
            <a:endParaRPr lang="en-GB" sz="4800" b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05200" y="1524000"/>
            <a:ext cx="1295400" cy="108012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36</a:t>
            </a:r>
            <a:endParaRPr lang="en-GB" sz="4800" b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105400" y="1524000"/>
            <a:ext cx="1368152" cy="108012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108</a:t>
            </a:r>
            <a:endParaRPr lang="en-GB" sz="4000" b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9600" y="4114800"/>
            <a:ext cx="7920880" cy="10801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4   ,  ....  ,   ....  ,   ....  , 324</a:t>
            </a:r>
            <a:endParaRPr lang="en-GB" sz="4800" b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1371600" y="2438400"/>
            <a:ext cx="1656184" cy="914400"/>
          </a:xfrm>
          <a:prstGeom prst="curvedUpArrow">
            <a:avLst>
              <a:gd name="adj1" fmla="val 25000"/>
              <a:gd name="adj2" fmla="val 76052"/>
              <a:gd name="adj3" fmla="val 25000"/>
            </a:avLst>
          </a:prstGeom>
          <a:solidFill>
            <a:srgbClr val="C0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2667000" y="2514600"/>
            <a:ext cx="1828800" cy="838200"/>
          </a:xfrm>
          <a:prstGeom prst="curvedUpArrow">
            <a:avLst>
              <a:gd name="adj1" fmla="val 25000"/>
              <a:gd name="adj2" fmla="val 76052"/>
              <a:gd name="adj3" fmla="val 25000"/>
            </a:avLst>
          </a:prstGeom>
          <a:solidFill>
            <a:srgbClr val="C0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4114800" y="2514600"/>
            <a:ext cx="1981200" cy="838200"/>
          </a:xfrm>
          <a:prstGeom prst="curvedUpArrow">
            <a:avLst>
              <a:gd name="adj1" fmla="val 25000"/>
              <a:gd name="adj2" fmla="val 76052"/>
              <a:gd name="adj3" fmla="val 25000"/>
            </a:avLst>
          </a:prstGeom>
          <a:solidFill>
            <a:srgbClr val="C0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14400" y="3124200"/>
            <a:ext cx="1872208" cy="838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× 3</a:t>
            </a:r>
            <a:endParaRPr lang="en-GB" sz="5400" b="1" dirty="0">
              <a:solidFill>
                <a:schemeClr val="tx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14600" y="3124200"/>
            <a:ext cx="1872208" cy="838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× 3</a:t>
            </a:r>
            <a:endParaRPr lang="en-GB" sz="5400" b="1" dirty="0">
              <a:solidFill>
                <a:schemeClr val="tx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114800" y="3200400"/>
            <a:ext cx="1872208" cy="762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Elephant" pitchFamily="18" charset="0"/>
                <a:cs typeface="Times New Roman" pitchFamily="18" charset="0"/>
              </a:rPr>
              <a:t>× 3</a:t>
            </a:r>
            <a:endParaRPr lang="en-GB" sz="5400" b="1" dirty="0">
              <a:solidFill>
                <a:schemeClr val="tx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057400" y="4114800"/>
            <a:ext cx="1152128" cy="108012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-12</a:t>
            </a:r>
            <a:endParaRPr lang="en-GB" sz="4400" b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505200" y="4114800"/>
            <a:ext cx="1295400" cy="108012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36</a:t>
            </a:r>
            <a:endParaRPr lang="en-GB" sz="4400" b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105400" y="4114800"/>
            <a:ext cx="1368152" cy="108012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-108</a:t>
            </a:r>
            <a:endParaRPr lang="en-GB" sz="3600" b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21" name="Curved Up Arrow 20"/>
          <p:cNvSpPr/>
          <p:nvPr/>
        </p:nvSpPr>
        <p:spPr>
          <a:xfrm>
            <a:off x="1371600" y="5029200"/>
            <a:ext cx="1656184" cy="914400"/>
          </a:xfrm>
          <a:prstGeom prst="curvedUpArrow">
            <a:avLst>
              <a:gd name="adj1" fmla="val 25000"/>
              <a:gd name="adj2" fmla="val 76052"/>
              <a:gd name="adj3" fmla="val 25000"/>
            </a:avLst>
          </a:prstGeom>
          <a:solidFill>
            <a:srgbClr val="C0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>
            <a:off x="2667000" y="5105400"/>
            <a:ext cx="1828800" cy="838200"/>
          </a:xfrm>
          <a:prstGeom prst="curvedUpArrow">
            <a:avLst>
              <a:gd name="adj1" fmla="val 25000"/>
              <a:gd name="adj2" fmla="val 76052"/>
              <a:gd name="adj3" fmla="val 25000"/>
            </a:avLst>
          </a:prstGeom>
          <a:solidFill>
            <a:srgbClr val="C0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>
            <a:off x="4114800" y="5105400"/>
            <a:ext cx="1981200" cy="838200"/>
          </a:xfrm>
          <a:prstGeom prst="curvedUpArrow">
            <a:avLst>
              <a:gd name="adj1" fmla="val 25000"/>
              <a:gd name="adj2" fmla="val 76052"/>
              <a:gd name="adj3" fmla="val 25000"/>
            </a:avLst>
          </a:prstGeom>
          <a:solidFill>
            <a:srgbClr val="C0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914400" y="5715000"/>
            <a:ext cx="1872208" cy="8382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× -3</a:t>
            </a:r>
            <a:endParaRPr lang="en-GB" sz="4800" b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514600" y="5715000"/>
            <a:ext cx="1872208" cy="8382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× </a:t>
            </a:r>
            <a:r>
              <a:rPr lang="en-GB" sz="48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-3</a:t>
            </a:r>
            <a:endParaRPr lang="en-GB" sz="4800" b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114800" y="5791200"/>
            <a:ext cx="1872208" cy="762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Elephant" pitchFamily="18" charset="0"/>
                <a:cs typeface="Times New Roman" pitchFamily="18" charset="0"/>
              </a:rPr>
              <a:t>× -3</a:t>
            </a:r>
            <a:endParaRPr lang="en-GB" sz="4800" b="1" dirty="0">
              <a:solidFill>
                <a:schemeClr val="bg1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28" name="Folded Corner 27"/>
          <p:cNvSpPr/>
          <p:nvPr/>
        </p:nvSpPr>
        <p:spPr>
          <a:xfrm rot="2170032">
            <a:off x="6902389" y="2646665"/>
            <a:ext cx="1630445" cy="1441923"/>
          </a:xfrm>
          <a:prstGeom prst="foldedCorne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Elephant" pitchFamily="18" charset="0"/>
              </a:rPr>
              <a:t>Or</a:t>
            </a:r>
            <a:endParaRPr lang="en-GB" sz="60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17" grpId="0" animBg="1"/>
      <p:bldP spid="6" grpId="0" animBg="1"/>
      <p:bldP spid="9" grpId="0" animBg="1"/>
      <p:bldP spid="12" grpId="0" animBg="1"/>
      <p:bldP spid="7" grpId="0" animBg="1"/>
      <p:bldP spid="10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06729046LYDfE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818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99592" y="260648"/>
            <a:ext cx="7272808" cy="108012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Times New Roman" pitchFamily="18" charset="0"/>
                <a:cs typeface="Times New Roman" pitchFamily="18" charset="0"/>
              </a:rPr>
              <a:t>Geometric Series  </a:t>
            </a:r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1560" y="1412776"/>
            <a:ext cx="7992888" cy="100811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find the partial sum </a:t>
            </a:r>
            <a:endParaRPr lang="en-GB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1560" y="2636912"/>
            <a:ext cx="7992888" cy="1944216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  <a:latin typeface="Tekton Pro Ext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9552" y="4725144"/>
            <a:ext cx="7992888" cy="19442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  <a:latin typeface="Tekton Pro Ext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 rot="20093673">
            <a:off x="115100" y="2407097"/>
            <a:ext cx="2915816" cy="119179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GB" sz="5400" dirty="0" smtClean="0">
                <a:latin typeface="Tekton Pro Ext" pitchFamily="34" charset="0"/>
              </a:rPr>
              <a:t> </a:t>
            </a:r>
            <a:endParaRPr lang="en-GB" sz="5400" dirty="0">
              <a:latin typeface="Tekton Pro Ext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 rot="20093673">
            <a:off x="-137437" y="4207298"/>
            <a:ext cx="2915816" cy="119179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latin typeface="Times New Roman" pitchFamily="18" charset="0"/>
                <a:cs typeface="Times New Roman" pitchFamily="18" charset="0"/>
              </a:rPr>
              <a:t>Or</a:t>
            </a:r>
            <a:endParaRPr lang="en-GB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895600"/>
            <a:ext cx="4527148" cy="16002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962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99" y="4953000"/>
            <a:ext cx="4655127" cy="16002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819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293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IAT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nad.albarabri</dc:creator>
  <cp:lastModifiedBy>nad.albarabri</cp:lastModifiedBy>
  <cp:revision>54</cp:revision>
  <dcterms:created xsi:type="dcterms:W3CDTF">2012-09-23T05:54:09Z</dcterms:created>
  <dcterms:modified xsi:type="dcterms:W3CDTF">2012-09-30T06:29:26Z</dcterms:modified>
</cp:coreProperties>
</file>