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6BFBC-D988-4DBC-838B-4E9321B7DB32}" type="datetimeFigureOut">
              <a:rPr lang="en-GB" smtClean="0"/>
              <a:pPr/>
              <a:t>29/09/2012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72FB7-3B63-45D9-9B24-A6B67BCA31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8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05964989pTtI3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5383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95536" y="476672"/>
            <a:ext cx="8352928" cy="468052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dirty="0" smtClean="0">
                <a:latin typeface="Showcard Gothic" pitchFamily="82" charset="0"/>
              </a:rPr>
              <a:t>Infinite </a:t>
            </a:r>
            <a:r>
              <a:rPr lang="en-GB" sz="9600" dirty="0">
                <a:latin typeface="Showcard Gothic" pitchFamily="82" charset="0"/>
              </a:rPr>
              <a:t>Geometric Series</a:t>
            </a:r>
            <a:r>
              <a:rPr lang="en-GB" sz="9600" b="1" dirty="0">
                <a:latin typeface="Showcard Gothic" pitchFamily="82" charset="0"/>
              </a:rPr>
              <a:t> </a:t>
            </a:r>
            <a:endParaRPr lang="en-GB" sz="9600" dirty="0">
              <a:latin typeface="Showcard Goth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66426352A6x67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340768"/>
            <a:ext cx="8352928" cy="1368152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latin typeface="Adobe Garamond Pro Bold" pitchFamily="18" charset="0"/>
              </a:rPr>
              <a:t>If a </a:t>
            </a:r>
            <a:r>
              <a:rPr lang="en-GB" sz="4800" dirty="0" smtClean="0">
                <a:latin typeface="Adobe Garamond Pro Bold" pitchFamily="18" charset="0"/>
              </a:rPr>
              <a:t>Series </a:t>
            </a:r>
            <a:r>
              <a:rPr lang="en-GB" sz="4800" dirty="0">
                <a:latin typeface="Adobe Garamond Pro Bold" pitchFamily="18" charset="0"/>
              </a:rPr>
              <a:t>goes to </a:t>
            </a:r>
            <a:r>
              <a:rPr lang="en-GB" sz="4800" b="1" dirty="0" smtClean="0">
                <a:latin typeface="Adobe Garamond Pro Bold" pitchFamily="18" charset="0"/>
              </a:rPr>
              <a:t>infinity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5536" y="2780928"/>
            <a:ext cx="8352928" cy="129614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dobe Garamond Pro Bold" pitchFamily="18" charset="0"/>
              </a:rPr>
              <a:t>The infinity symbol ∞ is placed above the </a:t>
            </a:r>
            <a:r>
              <a:rPr lang="en-GB" sz="4400" dirty="0" smtClean="0">
                <a:latin typeface="Adobe Garamond Pro Bold" pitchFamily="18" charset="0"/>
              </a:rPr>
              <a:t>Σ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35696" y="4149080"/>
            <a:ext cx="5256584" cy="249289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293096"/>
            <a:ext cx="3888432" cy="2243717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562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66426352A6x67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79712" y="1196752"/>
            <a:ext cx="5256584" cy="2492896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4400" dirty="0">
              <a:latin typeface="Adobe Garamond Pro Bold" pitchFamily="18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340768"/>
            <a:ext cx="3888432" cy="2243717"/>
          </a:xfrm>
          <a:prstGeom prst="rect">
            <a:avLst/>
          </a:prstGeom>
          <a:noFill/>
        </p:spPr>
      </p:pic>
      <p:sp>
        <p:nvSpPr>
          <p:cNvPr id="8" name="Oval 7"/>
          <p:cNvSpPr/>
          <p:nvPr/>
        </p:nvSpPr>
        <p:spPr>
          <a:xfrm>
            <a:off x="3635896" y="1916832"/>
            <a:ext cx="1080120" cy="1008112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16016" y="1484784"/>
            <a:ext cx="1080120" cy="1944216"/>
          </a:xfrm>
          <a:prstGeom prst="ellipse">
            <a:avLst/>
          </a:prstGeom>
          <a:noFill/>
          <a:ln w="1460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  <p:sp>
        <p:nvSpPr>
          <p:cNvPr id="12" name="Bent Arrow 11"/>
          <p:cNvSpPr/>
          <p:nvPr/>
        </p:nvSpPr>
        <p:spPr>
          <a:xfrm rot="2227358">
            <a:off x="1800473" y="902522"/>
            <a:ext cx="2088232" cy="2016224"/>
          </a:xfrm>
          <a:prstGeom prst="bentArrow">
            <a:avLst>
              <a:gd name="adj1" fmla="val 13767"/>
              <a:gd name="adj2" fmla="val 18443"/>
              <a:gd name="adj3" fmla="val 31473"/>
              <a:gd name="adj4" fmla="val 47940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11560" y="1916832"/>
            <a:ext cx="1296144" cy="129614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i="1" dirty="0" smtClean="0">
                <a:solidFill>
                  <a:schemeClr val="bg1"/>
                </a:solidFill>
                <a:latin typeface="Adobe Garamond Pro Bold" pitchFamily="18" charset="0"/>
                <a:cs typeface="Times New Roman" pitchFamily="18" charset="0"/>
              </a:rPr>
              <a:t>a</a:t>
            </a:r>
            <a:r>
              <a:rPr lang="en-GB" sz="5400" b="1" baseline="-25000" dirty="0" smtClean="0">
                <a:solidFill>
                  <a:schemeClr val="bg1"/>
                </a:solidFill>
                <a:latin typeface="Adobe Garamond Pro Bold" pitchFamily="18" charset="0"/>
                <a:cs typeface="Times New Roman" pitchFamily="18" charset="0"/>
              </a:rPr>
              <a:t>1</a:t>
            </a:r>
            <a:endParaRPr lang="en-GB" sz="5400" b="1" baseline="-25000" dirty="0">
              <a:solidFill>
                <a:schemeClr val="bg1"/>
              </a:solidFill>
              <a:latin typeface="Adobe Garamond Pro Bold" pitchFamily="18" charset="0"/>
              <a:cs typeface="Times New Roman" pitchFamily="18" charset="0"/>
            </a:endParaRPr>
          </a:p>
        </p:txBody>
      </p:sp>
      <p:sp>
        <p:nvSpPr>
          <p:cNvPr id="13" name="Bent Arrow 12"/>
          <p:cNvSpPr/>
          <p:nvPr/>
        </p:nvSpPr>
        <p:spPr>
          <a:xfrm flipH="1">
            <a:off x="5868144" y="2132856"/>
            <a:ext cx="2088232" cy="1584176"/>
          </a:xfrm>
          <a:prstGeom prst="bentArrow">
            <a:avLst>
              <a:gd name="adj1" fmla="val 20290"/>
              <a:gd name="adj2" fmla="val 18443"/>
              <a:gd name="adj3" fmla="val 31473"/>
              <a:gd name="adj4" fmla="val 47940"/>
            </a:avLst>
          </a:prstGeom>
          <a:solidFill>
            <a:srgbClr val="C00000"/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236296" y="2780928"/>
            <a:ext cx="1296144" cy="1296144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i="1" dirty="0" smtClean="0">
                <a:solidFill>
                  <a:schemeClr val="bg1"/>
                </a:solidFill>
                <a:latin typeface="Adobe Garamond Pro Bold" pitchFamily="18" charset="0"/>
                <a:cs typeface="Times New Roman" pitchFamily="18" charset="0"/>
              </a:rPr>
              <a:t>r</a:t>
            </a:r>
            <a:endParaRPr lang="en-GB" sz="7200" b="1" baseline="-25000" dirty="0">
              <a:solidFill>
                <a:schemeClr val="bg1"/>
              </a:solidFill>
              <a:latin typeface="Adobe Garamond Pro Bold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1520" y="4077072"/>
            <a:ext cx="8533456" cy="259228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4509120"/>
            <a:ext cx="2880320" cy="1531174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4437112"/>
            <a:ext cx="2076450" cy="2076450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4725144"/>
            <a:ext cx="1584176" cy="959431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1" grpId="0" animBg="1"/>
      <p:bldP spid="12" grpId="0" animBg="1"/>
      <p:bldP spid="7" grpId="0" animBg="1"/>
      <p:bldP spid="13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91198052Gu0V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0257" y="188640"/>
            <a:ext cx="8426199" cy="93610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51520" y="1196752"/>
            <a:ext cx="8352928" cy="151216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Adobe Garamond Pro Bold" pitchFamily="18" charset="0"/>
              </a:rPr>
              <a:t>Write a Repeating Decimal as Fraction 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50888" y="2924944"/>
            <a:ext cx="8353560" cy="1008112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b="1" dirty="0">
                <a:latin typeface="Adobe Garamond Pro Bold" pitchFamily="18" charset="0"/>
              </a:rPr>
              <a:t>Write </a:t>
            </a:r>
            <a:r>
              <a:rPr lang="en-GB" sz="5400" b="1" dirty="0" smtClean="0">
                <a:latin typeface="Adobe Garamond Pro Bold" pitchFamily="18" charset="0"/>
              </a:rPr>
              <a:t>          as </a:t>
            </a:r>
            <a:r>
              <a:rPr lang="en-GB" sz="5400" b="1" dirty="0">
                <a:latin typeface="Adobe Garamond Pro Bold" pitchFamily="18" charset="0"/>
              </a:rPr>
              <a:t>a </a:t>
            </a:r>
            <a:r>
              <a:rPr lang="en-GB" sz="5400" b="1" dirty="0" smtClean="0">
                <a:latin typeface="Adobe Garamond Pro Bold" pitchFamily="18" charset="0"/>
              </a:rPr>
              <a:t>fraction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068960"/>
            <a:ext cx="1323975" cy="857250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250888" y="4077072"/>
            <a:ext cx="8353560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221088"/>
            <a:ext cx="1323975" cy="85725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4221088"/>
            <a:ext cx="4972050" cy="8191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819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4800" b="1" i="0" u="none" strike="noStrike" cap="none" normalizeH="0" baseline="0" smtClean="0">
                <a:ln>
                  <a:noFill/>
                </a:ln>
                <a:solidFill>
                  <a:srgbClr val="F2F2F2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GB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0888" y="5373216"/>
            <a:ext cx="8353560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1647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5517232"/>
            <a:ext cx="6984776" cy="792088"/>
          </a:xfrm>
          <a:prstGeom prst="rect">
            <a:avLst/>
          </a:prstGeom>
          <a:noFill/>
        </p:spPr>
      </p:pic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91198052Gu0V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0257" y="188640"/>
            <a:ext cx="8426199" cy="93610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196752"/>
            <a:ext cx="8353560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340768"/>
            <a:ext cx="6984776" cy="792088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1340768"/>
            <a:ext cx="1112124" cy="72008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95536" y="2348880"/>
            <a:ext cx="8353560" cy="151216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708920"/>
            <a:ext cx="1112124" cy="72008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492896"/>
            <a:ext cx="6749967" cy="1152128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1520" y="4077072"/>
            <a:ext cx="3096344" cy="216024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4509120"/>
            <a:ext cx="2075709" cy="1224136"/>
          </a:xfrm>
          <a:prstGeom prst="rect">
            <a:avLst/>
          </a:prstGeom>
          <a:noFill/>
        </p:spPr>
      </p:pic>
      <p:sp>
        <p:nvSpPr>
          <p:cNvPr id="17" name="Rounded Rectangle 16"/>
          <p:cNvSpPr/>
          <p:nvPr/>
        </p:nvSpPr>
        <p:spPr>
          <a:xfrm>
            <a:off x="3491880" y="4077072"/>
            <a:ext cx="3096344" cy="223224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221088"/>
            <a:ext cx="2728724" cy="1944216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732240" y="4077072"/>
            <a:ext cx="1872208" cy="223224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509120"/>
            <a:ext cx="149555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2" grpId="0" animBg="1"/>
      <p:bldP spid="17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91198052Gu0VO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912768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50257" y="188640"/>
            <a:ext cx="8426199" cy="936104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196752"/>
            <a:ext cx="8353560" cy="1080120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340768"/>
            <a:ext cx="6984776" cy="792088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7" y="1340768"/>
            <a:ext cx="1112124" cy="720080"/>
          </a:xfrm>
          <a:prstGeom prst="rect">
            <a:avLst/>
          </a:prstGeom>
          <a:noFill/>
        </p:spPr>
      </p:pic>
      <p:sp>
        <p:nvSpPr>
          <p:cNvPr id="7" name="Rounded Rectangle 6"/>
          <p:cNvSpPr/>
          <p:nvPr/>
        </p:nvSpPr>
        <p:spPr>
          <a:xfrm>
            <a:off x="395536" y="2348880"/>
            <a:ext cx="8353560" cy="151216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708920"/>
            <a:ext cx="1112124" cy="720080"/>
          </a:xfrm>
          <a:prstGeom prst="rect">
            <a:avLst/>
          </a:prstGeom>
          <a:noFill/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492896"/>
            <a:ext cx="6749967" cy="1152128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0" y="2085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323528" y="4005064"/>
            <a:ext cx="8353560" cy="2664296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           </a:t>
            </a:r>
            <a:endParaRPr lang="en-GB" sz="5400" dirty="0">
              <a:latin typeface="Adobe Garamond Pro Bold" pitchFamily="18" charset="0"/>
            </a:endParaRPr>
          </a:p>
        </p:txBody>
      </p:sp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509120"/>
            <a:ext cx="2880320" cy="1531174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4005064"/>
            <a:ext cx="2933700" cy="25622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4365104"/>
            <a:ext cx="1624756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3429238603LKQ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23528" y="1484784"/>
            <a:ext cx="835292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1 + 0.5 + 0.25 + 0.125 +0.0625 + ...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2492896"/>
            <a:ext cx="1440160" cy="1512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4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7704" y="2492896"/>
            <a:ext cx="3312368" cy="1512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492896"/>
            <a:ext cx="2800350" cy="1504950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5364088" y="2492896"/>
            <a:ext cx="3312368" cy="151216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636912"/>
            <a:ext cx="3168352" cy="1316206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2047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6096" y="2924944"/>
            <a:ext cx="2314575" cy="81915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051720" y="4149080"/>
            <a:ext cx="1440160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5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707904" y="4149080"/>
            <a:ext cx="3168352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293096"/>
            <a:ext cx="2823383" cy="864096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051720" y="5517232"/>
            <a:ext cx="1440160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9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707904" y="5517232"/>
            <a:ext cx="3168352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5692923"/>
            <a:ext cx="2808312" cy="859483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7" grpId="0" animBg="1"/>
      <p:bldP spid="18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429238603LKQ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484784"/>
            <a:ext cx="835292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1 + 0.5 + 0.25 + 0.125 +0.0625 + ...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7704" y="2924944"/>
            <a:ext cx="1584176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17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07904" y="2924944"/>
            <a:ext cx="3168352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7704" y="4293096"/>
            <a:ext cx="1584176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28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07904" y="4293096"/>
            <a:ext cx="3168352" cy="115212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140968"/>
            <a:ext cx="2781300" cy="819150"/>
          </a:xfrm>
          <a:prstGeom prst="rect">
            <a:avLst/>
          </a:prstGeom>
          <a:noFill/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4509120"/>
            <a:ext cx="2781300" cy="81915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323528" y="2492896"/>
            <a:ext cx="8352928" cy="194421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800" dirty="0" smtClean="0">
                <a:latin typeface="Adobe Garamond Pro Bold" pitchFamily="18" charset="0"/>
              </a:rPr>
              <a:t>An </a:t>
            </a:r>
            <a:r>
              <a:rPr lang="en-GB" sz="48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dobe Garamond Pro Bold" pitchFamily="18" charset="0"/>
              </a:rPr>
              <a:t>infinite geometric series</a:t>
            </a:r>
            <a:r>
              <a:rPr lang="en-GB" sz="4800" b="1" dirty="0" smtClean="0">
                <a:latin typeface="Adobe Garamond Pro Bold" pitchFamily="18" charset="0"/>
              </a:rPr>
              <a:t> has an infinite number of </a:t>
            </a:r>
            <a:r>
              <a:rPr lang="en-GB" sz="4800" dirty="0" smtClean="0">
                <a:latin typeface="Adobe Garamond Pro Bold" pitchFamily="18" charset="0"/>
              </a:rPr>
              <a:t>terms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23528" y="4509120"/>
            <a:ext cx="8352928" cy="201622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 smtClean="0">
                <a:latin typeface="Adobe Garamond Pro Bold" pitchFamily="18" charset="0"/>
              </a:rPr>
              <a:t>A </a:t>
            </a:r>
            <a:r>
              <a:rPr lang="en-GB" sz="5400" dirty="0">
                <a:latin typeface="Adobe Garamond Pro Bold" pitchFamily="18" charset="0"/>
              </a:rPr>
              <a:t>series that has a sum is </a:t>
            </a:r>
            <a:r>
              <a:rPr lang="en-GB" sz="5400" dirty="0" smtClean="0">
                <a:latin typeface="Adobe Garamond Pro Bold" pitchFamily="18" charset="0"/>
              </a:rPr>
              <a:t>a </a:t>
            </a:r>
            <a:r>
              <a:rPr lang="en-GB" sz="54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Adobe Garamond Pro Bold" pitchFamily="18" charset="0"/>
              </a:rPr>
              <a:t>convergent </a:t>
            </a:r>
            <a:r>
              <a:rPr lang="en-GB" sz="5400" b="1" u="sng" dirty="0">
                <a:solidFill>
                  <a:schemeClr val="accent6">
                    <a:lumMod val="40000"/>
                    <a:lumOff val="60000"/>
                  </a:schemeClr>
                </a:solidFill>
                <a:latin typeface="Adobe Garamond Pro Bold" pitchFamily="18" charset="0"/>
              </a:rPr>
              <a:t>series</a:t>
            </a:r>
            <a:endParaRPr lang="en-GB" sz="5400" u="sng" dirty="0">
              <a:solidFill>
                <a:schemeClr val="accent6">
                  <a:lumMod val="40000"/>
                  <a:lumOff val="60000"/>
                </a:schemeClr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429238603LKQ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772816"/>
            <a:ext cx="8366323" cy="460851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Oval 4"/>
          <p:cNvSpPr/>
          <p:nvPr/>
        </p:nvSpPr>
        <p:spPr>
          <a:xfrm>
            <a:off x="1043608" y="400506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331640" y="328498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619672" y="292494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2339752" y="270892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915816" y="263691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635896" y="25649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4716016" y="25649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228184" y="25649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524328" y="25649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8100392" y="256490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1619672" y="3284984"/>
            <a:ext cx="6480720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Convergent </a:t>
            </a:r>
            <a:r>
              <a:rPr lang="en-GB" sz="6000" b="1" dirty="0">
                <a:solidFill>
                  <a:schemeClr val="bg1"/>
                </a:solidFill>
                <a:latin typeface="Adobe Garamond Pro Bold" pitchFamily="18" charset="0"/>
              </a:rPr>
              <a:t>series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31840" y="4509120"/>
            <a:ext cx="3168352" cy="108012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| </a:t>
            </a:r>
            <a:r>
              <a:rPr lang="en-GB" sz="6000" b="1" i="1" dirty="0" smtClean="0">
                <a:solidFill>
                  <a:schemeClr val="bg1"/>
                </a:solidFill>
                <a:latin typeface="Adobe Garamond Pro Bold" pitchFamily="18" charset="0"/>
              </a:rPr>
              <a:t>r</a:t>
            </a:r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 | &lt; 1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7547401E0761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484784"/>
            <a:ext cx="835292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dobe Garamond Pro Bold" pitchFamily="18" charset="0"/>
              </a:rPr>
              <a:t>1 + 2 + 4 + 8 + 16 + ...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07704" y="2708920"/>
            <a:ext cx="1584176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5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707904" y="2708920"/>
            <a:ext cx="316835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Adobe Garamond Pro Bold" pitchFamily="18" charset="0"/>
              </a:rPr>
              <a:t>31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07704" y="4077072"/>
            <a:ext cx="1584176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9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707904" y="4077072"/>
            <a:ext cx="316835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Adobe Garamond Pro Bold" pitchFamily="18" charset="0"/>
              </a:rPr>
              <a:t>511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907704" y="5517232"/>
            <a:ext cx="1584176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i="1" dirty="0" smtClean="0">
                <a:latin typeface="Adobe Garamond Pro Bold" pitchFamily="18" charset="0"/>
              </a:rPr>
              <a:t>S</a:t>
            </a:r>
            <a:r>
              <a:rPr lang="en-GB" sz="4800" baseline="-25000" dirty="0" smtClean="0">
                <a:latin typeface="Adobe Garamond Pro Bold" pitchFamily="18" charset="0"/>
              </a:rPr>
              <a:t>15 </a:t>
            </a:r>
            <a:r>
              <a:rPr lang="en-GB" sz="4800" dirty="0" smtClean="0">
                <a:latin typeface="Adobe Garamond Pro Bold" pitchFamily="18" charset="0"/>
              </a:rPr>
              <a:t>=</a:t>
            </a:r>
            <a:endParaRPr lang="en-GB" sz="4800" dirty="0">
              <a:latin typeface="Adobe Garamond Pro Bold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707904" y="5517232"/>
            <a:ext cx="3168352" cy="11521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smtClean="0">
                <a:latin typeface="Adobe Garamond Pro Bold" pitchFamily="18" charset="0"/>
              </a:rPr>
              <a:t>32767</a:t>
            </a:r>
            <a:endParaRPr lang="en-GB" sz="4800" dirty="0"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7547401E0761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484784"/>
            <a:ext cx="835292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latin typeface="Adobe Garamond Pro Bold" pitchFamily="18" charset="0"/>
              </a:rPr>
              <a:t>1 + 2 + 4 + 8 + 16 + ...</a:t>
            </a:r>
            <a:endParaRPr lang="en-GB" sz="5400" dirty="0">
              <a:latin typeface="Adobe Garamond Pro Bold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95536" y="2780928"/>
            <a:ext cx="8352928" cy="194421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5400" dirty="0">
                <a:latin typeface="Adobe Garamond Pro Bold" pitchFamily="18" charset="0"/>
              </a:rPr>
              <a:t>A series that does not have a sum is a </a:t>
            </a:r>
            <a:r>
              <a:rPr lang="en-GB" sz="5400" b="1" u="sng" dirty="0">
                <a:solidFill>
                  <a:schemeClr val="bg2">
                    <a:lumMod val="10000"/>
                  </a:schemeClr>
                </a:solidFill>
                <a:latin typeface="Adobe Garamond Pro Bold" pitchFamily="18" charset="0"/>
              </a:rPr>
              <a:t>divergent </a:t>
            </a:r>
            <a:r>
              <a:rPr lang="en-GB" sz="5400" b="1" u="sng" dirty="0" smtClean="0">
                <a:solidFill>
                  <a:schemeClr val="bg2">
                    <a:lumMod val="10000"/>
                  </a:schemeClr>
                </a:solidFill>
                <a:latin typeface="Adobe Garamond Pro Bold" pitchFamily="18" charset="0"/>
              </a:rPr>
              <a:t>series</a:t>
            </a:r>
            <a:endParaRPr lang="en-GB" sz="5400" u="sng" dirty="0">
              <a:solidFill>
                <a:schemeClr val="bg2">
                  <a:lumMod val="10000"/>
                </a:schemeClr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97547401E0761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09713"/>
            <a:ext cx="8424936" cy="458358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Oval 5"/>
          <p:cNvSpPr/>
          <p:nvPr/>
        </p:nvSpPr>
        <p:spPr>
          <a:xfrm>
            <a:off x="1619672" y="5877272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411760" y="5805264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067944" y="5661248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580112" y="522920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6372200" y="429309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236296" y="342900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8388424" y="1628800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1115616" y="1988840"/>
            <a:ext cx="6480720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Divergent </a:t>
            </a:r>
            <a:r>
              <a:rPr lang="en-GB" sz="6000" b="1" dirty="0">
                <a:solidFill>
                  <a:schemeClr val="bg1"/>
                </a:solidFill>
                <a:latin typeface="Adobe Garamond Pro Bold" pitchFamily="18" charset="0"/>
              </a:rPr>
              <a:t>series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627784" y="3212976"/>
            <a:ext cx="3168352" cy="108012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| </a:t>
            </a:r>
            <a:r>
              <a:rPr lang="en-GB" sz="6000" b="1" i="1" dirty="0" smtClean="0">
                <a:solidFill>
                  <a:schemeClr val="bg1"/>
                </a:solidFill>
                <a:latin typeface="Adobe Garamond Pro Bold" pitchFamily="18" charset="0"/>
              </a:rPr>
              <a:t>r</a:t>
            </a:r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 | ≥ 1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316339581Y8kd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141"/>
            <a:ext cx="9144000" cy="6864141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3528" y="1268760"/>
            <a:ext cx="8496944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dobe Garamond Pro Bold" pitchFamily="18" charset="0"/>
              </a:rPr>
              <a:t>Sum of an Infinite Geometric Series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619672" y="2348880"/>
            <a:ext cx="5688632" cy="165618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492896"/>
            <a:ext cx="4527148" cy="1600200"/>
          </a:xfrm>
          <a:prstGeom prst="rect">
            <a:avLst/>
          </a:prstGeom>
          <a:noFill/>
        </p:spPr>
      </p:pic>
      <p:sp>
        <p:nvSpPr>
          <p:cNvPr id="9" name="Rounded Rectangle 8"/>
          <p:cNvSpPr/>
          <p:nvPr/>
        </p:nvSpPr>
        <p:spPr>
          <a:xfrm>
            <a:off x="179512" y="4149080"/>
            <a:ext cx="8964488" cy="108012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When | </a:t>
            </a:r>
            <a:r>
              <a:rPr lang="en-GB" sz="6000" b="1" i="1" dirty="0" smtClean="0">
                <a:solidFill>
                  <a:schemeClr val="bg1"/>
                </a:solidFill>
                <a:latin typeface="Adobe Garamond Pro Bold" pitchFamily="18" charset="0"/>
              </a:rPr>
              <a:t>r</a:t>
            </a:r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 | &lt; 1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79512" y="5517232"/>
            <a:ext cx="8964488" cy="1080120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(</a:t>
            </a:r>
            <a:r>
              <a:rPr lang="en-GB" sz="6000" b="1" i="1" dirty="0" smtClean="0">
                <a:solidFill>
                  <a:schemeClr val="bg1"/>
                </a:solidFill>
                <a:latin typeface="Adobe Garamond Pro Bold" pitchFamily="18" charset="0"/>
              </a:rPr>
              <a:t>r </a:t>
            </a:r>
            <a:r>
              <a:rPr lang="en-GB" sz="6000" b="1" i="1" baseline="30000" dirty="0" smtClean="0">
                <a:solidFill>
                  <a:schemeClr val="bg1"/>
                </a:solidFill>
                <a:latin typeface="Adobe Garamond Pro Bold" pitchFamily="18" charset="0"/>
              </a:rPr>
              <a:t>n</a:t>
            </a:r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)will approach 0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724128" y="2348880"/>
            <a:ext cx="1080120" cy="1008112"/>
          </a:xfrm>
          <a:prstGeom prst="ellipse">
            <a:avLst/>
          </a:prstGeom>
          <a:noFill/>
          <a:ln w="1460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>
              <a:latin typeface="Elephan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16339581Y8kd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6141"/>
            <a:ext cx="9144000" cy="6864141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323528" y="188640"/>
            <a:ext cx="8352928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latin typeface="Adobe Garamond Pro Bold" pitchFamily="18" charset="0"/>
              </a:rPr>
              <a:t>Infinite </a:t>
            </a:r>
            <a:r>
              <a:rPr lang="en-GB" sz="4400" dirty="0">
                <a:latin typeface="Adobe Garamond Pro Bold" pitchFamily="18" charset="0"/>
              </a:rPr>
              <a:t>Geometric Series</a:t>
            </a:r>
            <a:r>
              <a:rPr lang="en-GB" sz="4400" b="1" dirty="0">
                <a:latin typeface="Adobe Garamond Pro Bold" pitchFamily="18" charset="0"/>
              </a:rPr>
              <a:t> </a:t>
            </a:r>
            <a:endParaRPr lang="en-GB" sz="4400" dirty="0">
              <a:latin typeface="Adobe Garamond Pro Bold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3528" y="1268760"/>
            <a:ext cx="8496944" cy="93610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>
                <a:latin typeface="Adobe Garamond Pro Bold" pitchFamily="18" charset="0"/>
              </a:rPr>
              <a:t>Sum of an Infinite Geometric Series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619672" y="2348880"/>
            <a:ext cx="5688632" cy="1656184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Tekton Pro Ext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2492896"/>
            <a:ext cx="4527148" cy="160020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492896"/>
            <a:ext cx="2880320" cy="1531174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819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95536" y="4221088"/>
            <a:ext cx="8352928" cy="115212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When | </a:t>
            </a:r>
            <a:r>
              <a:rPr lang="en-GB" sz="6000" b="1" i="1" dirty="0" smtClean="0">
                <a:solidFill>
                  <a:schemeClr val="bg1"/>
                </a:solidFill>
                <a:latin typeface="Adobe Garamond Pro Bold" pitchFamily="18" charset="0"/>
              </a:rPr>
              <a:t>r</a:t>
            </a:r>
            <a:r>
              <a:rPr lang="en-GB" sz="6000" b="1" dirty="0" smtClean="0">
                <a:solidFill>
                  <a:schemeClr val="bg1"/>
                </a:solidFill>
                <a:latin typeface="Adobe Garamond Pro Bold" pitchFamily="18" charset="0"/>
              </a:rPr>
              <a:t> | ≥ 1</a:t>
            </a:r>
            <a:endParaRPr lang="en-GB" sz="60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95536" y="5445224"/>
            <a:ext cx="8352928" cy="1152128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solidFill>
                  <a:schemeClr val="bg1"/>
                </a:solidFill>
                <a:latin typeface="Adobe Garamond Pro Bold" pitchFamily="18" charset="0"/>
              </a:rPr>
              <a:t>The Series has </a:t>
            </a:r>
            <a:r>
              <a:rPr lang="en-GB" sz="6000" u="sng" dirty="0" smtClean="0">
                <a:solidFill>
                  <a:schemeClr val="bg1"/>
                </a:solidFill>
                <a:latin typeface="Adobe Garamond Pro Bold" pitchFamily="18" charset="0"/>
              </a:rPr>
              <a:t>no Sum </a:t>
            </a:r>
            <a:endParaRPr lang="en-GB" sz="6000" u="sng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223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DOAA</dc:creator>
  <cp:lastModifiedBy>DOAA</cp:lastModifiedBy>
  <cp:revision>55</cp:revision>
  <dcterms:created xsi:type="dcterms:W3CDTF">2012-09-29T08:36:14Z</dcterms:created>
  <dcterms:modified xsi:type="dcterms:W3CDTF">2012-09-29T19:22:14Z</dcterms:modified>
</cp:coreProperties>
</file>