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3" r:id="rId2"/>
    <p:sldMasterId id="2147483746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70" r:id="rId11"/>
    <p:sldId id="263" r:id="rId12"/>
    <p:sldId id="264" r:id="rId13"/>
    <p:sldId id="266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/>
          <a:srcRect t="12225"/>
          <a:stretch>
            <a:fillRect/>
          </a:stretch>
        </p:blipFill>
        <p:spPr bwMode="auto">
          <a:xfrm>
            <a:off x="-3175" y="84455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2" cstate="print"/>
          <a:srcRect t="12225"/>
          <a:stretch>
            <a:fillRect/>
          </a:stretch>
        </p:blipFill>
        <p:spPr bwMode="auto">
          <a:xfrm>
            <a:off x="0" y="-5715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/>
          <a:srcRect t="29427"/>
          <a:stretch>
            <a:fillRect/>
          </a:stretch>
        </p:blipFill>
        <p:spPr bwMode="auto">
          <a:xfrm>
            <a:off x="0" y="-55563"/>
            <a:ext cx="9144000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35463"/>
            <a:ext cx="6400800" cy="17526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608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DD1361EC-25FE-4E36-B7D9-25DA9C132EAF}" type="datetimeFigureOut">
              <a:rPr lang="en-GB" smtClean="0"/>
              <a:pPr/>
              <a:t>07/09/2012</a:t>
            </a:fld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92075"/>
            <a:ext cx="2895600" cy="4762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43459C7E-1642-47CD-8408-E4006A6409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1361EC-25FE-4E36-B7D9-25DA9C132EAF}" type="datetimeFigureOut">
              <a:rPr lang="en-GB" smtClean="0"/>
              <a:pPr/>
              <a:t>07/09/2012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459C7E-1642-47CD-8408-E4006A6409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1361EC-25FE-4E36-B7D9-25DA9C132EAF}" type="datetimeFigureOut">
              <a:rPr lang="en-GB" smtClean="0"/>
              <a:pPr/>
              <a:t>07/09/2012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459C7E-1642-47CD-8408-E4006A6409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1361EC-25FE-4E36-B7D9-25DA9C132EAF}" type="datetimeFigureOut">
              <a:rPr lang="en-GB" smtClean="0"/>
              <a:pPr/>
              <a:t>07/09/2012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459C7E-1642-47CD-8408-E4006A6409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1361EC-25FE-4E36-B7D9-25DA9C132EAF}" type="datetimeFigureOut">
              <a:rPr lang="en-GB" smtClean="0"/>
              <a:pPr/>
              <a:t>07/09/2012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459C7E-1642-47CD-8408-E4006A6409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1361EC-25FE-4E36-B7D9-25DA9C132EAF}" type="datetimeFigureOut">
              <a:rPr lang="en-GB" smtClean="0"/>
              <a:pPr/>
              <a:t>07/09/2012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459C7E-1642-47CD-8408-E4006A6409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1361EC-25FE-4E36-B7D9-25DA9C132EAF}" type="datetimeFigureOut">
              <a:rPr lang="en-GB" smtClean="0"/>
              <a:pPr/>
              <a:t>07/09/2012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459C7E-1642-47CD-8408-E4006A6409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1361EC-25FE-4E36-B7D9-25DA9C132EAF}" type="datetimeFigureOut">
              <a:rPr lang="en-GB" smtClean="0"/>
              <a:pPr/>
              <a:t>07/09/2012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459C7E-1642-47CD-8408-E4006A6409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1361EC-25FE-4E36-B7D9-25DA9C132EAF}" type="datetimeFigureOut">
              <a:rPr lang="en-GB" smtClean="0"/>
              <a:pPr/>
              <a:t>07/09/2012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459C7E-1642-47CD-8408-E4006A6409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1361EC-25FE-4E36-B7D9-25DA9C132EAF}" type="datetimeFigureOut">
              <a:rPr lang="en-GB" smtClean="0"/>
              <a:pPr/>
              <a:t>07/09/2012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459C7E-1642-47CD-8408-E4006A6409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1361EC-25FE-4E36-B7D9-25DA9C132EAF}" type="datetimeFigureOut">
              <a:rPr lang="en-GB" smtClean="0"/>
              <a:pPr/>
              <a:t>07/09/2012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459C7E-1642-47CD-8408-E4006A6409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35463"/>
            <a:ext cx="6400800" cy="17526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608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DD1361EC-25FE-4E36-B7D9-25DA9C132EAF}" type="datetimeFigureOut">
              <a:rPr lang="en-GB" smtClean="0"/>
              <a:pPr/>
              <a:t>07/09/2012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92075"/>
            <a:ext cx="2895600" cy="4762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43459C7E-1642-47CD-8408-E4006A6409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1361EC-25FE-4E36-B7D9-25DA9C132EAF}" type="datetimeFigureOut">
              <a:rPr lang="en-GB" smtClean="0"/>
              <a:pPr/>
              <a:t>07/09/2012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459C7E-1642-47CD-8408-E4006A6409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2347" y="4003793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35463"/>
            <a:ext cx="6400800" cy="17526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92075"/>
            <a:ext cx="2895600" cy="4762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EF78E-2EF6-4459-B24A-593A356E81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03993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47313"/>
            <a:ext cx="6400800" cy="563189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92075"/>
            <a:ext cx="2895600" cy="4762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32ED7-BEF7-4860-B783-EC410045AE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79B82-5B40-458C-B580-5F775AA438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08B54-4884-48DE-A9FE-DE0B1B4FB6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A07F4-16B5-4EE8-846F-9FDAB62915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28E0A-E893-4D93-98C8-AE21C44251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 sz="2400">
                <a:solidFill>
                  <a:schemeClr val="bg1"/>
                </a:solidFill>
              </a:defRPr>
            </a:lvl2pPr>
            <a:lvl3pPr algn="l">
              <a:defRPr sz="2000">
                <a:solidFill>
                  <a:schemeClr val="bg1"/>
                </a:solidFill>
              </a:defRPr>
            </a:lvl3pPr>
            <a:lvl4pPr algn="l">
              <a:defRPr sz="1800">
                <a:solidFill>
                  <a:schemeClr val="bg1"/>
                </a:solidFill>
              </a:defRPr>
            </a:lvl4pPr>
            <a:lvl5pPr algn="l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02BFC-39CC-429B-8756-C5D4A1F58C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A42C3-05B6-4037-A5AD-872558EA73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06987-6E0C-45E8-A453-CF4F34BD99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03993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47313"/>
            <a:ext cx="6400800" cy="563189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DD1361EC-25FE-4E36-B7D9-25DA9C132EAF}" type="datetimeFigureOut">
              <a:rPr lang="en-GB" smtClean="0"/>
              <a:pPr/>
              <a:t>07/09/2012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92075"/>
            <a:ext cx="2895600" cy="4762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43459C7E-1642-47CD-8408-E4006A6409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3B120-2382-4BBB-B730-1CC865E9D0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5CE17-D812-4171-877C-530F781540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5DC7A-94A0-4AB6-A66E-36F40A4270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0E2B1-85E5-4132-B891-8B78246104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E68EB-B82E-44E9-8B24-108594676B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AB9CF-6107-4FA8-A470-83F8547724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1F0BE-159C-4BBE-AF57-A1C6C82778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E5668-E602-4681-9BD1-A0A3E0196E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DA5A-83CD-4E4B-B7F5-42ED64EA03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1361EC-25FE-4E36-B7D9-25DA9C132EAF}" type="datetimeFigureOut">
              <a:rPr lang="en-GB" smtClean="0"/>
              <a:pPr/>
              <a:t>07/09/2012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59C7E-1642-47CD-8408-E4006A6409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3"/>
                </a:solidFill>
              </a:defRPr>
            </a:lvl1pPr>
            <a:lvl2pPr algn="r">
              <a:defRPr sz="2400">
                <a:solidFill>
                  <a:schemeClr val="accent3"/>
                </a:solidFill>
              </a:defRPr>
            </a:lvl2pPr>
            <a:lvl3pPr algn="r">
              <a:defRPr sz="2000">
                <a:solidFill>
                  <a:schemeClr val="accent3"/>
                </a:solidFill>
              </a:defRPr>
            </a:lvl3pPr>
            <a:lvl4pPr algn="r">
              <a:defRPr sz="1800">
                <a:solidFill>
                  <a:schemeClr val="accent3"/>
                </a:solidFill>
              </a:defRPr>
            </a:lvl4pPr>
            <a:lvl5pPr algn="r"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DD1361EC-25FE-4E36-B7D9-25DA9C132EAF}" type="datetimeFigureOut">
              <a:rPr lang="en-GB" smtClean="0"/>
              <a:pPr/>
              <a:t>07/09/2012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43459C7E-1642-47CD-8408-E4006A6409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1361EC-25FE-4E36-B7D9-25DA9C132EAF}" type="datetimeFigureOut">
              <a:rPr lang="en-GB" smtClean="0"/>
              <a:pPr/>
              <a:t>07/09/2012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59C7E-1642-47CD-8408-E4006A6409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1361EC-25FE-4E36-B7D9-25DA9C132EAF}" type="datetimeFigureOut">
              <a:rPr lang="en-GB" smtClean="0"/>
              <a:pPr/>
              <a:t>07/09/2012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59C7E-1642-47CD-8408-E4006A6409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1361EC-25FE-4E36-B7D9-25DA9C132EAF}" type="datetimeFigureOut">
              <a:rPr lang="en-GB" smtClean="0"/>
              <a:pPr/>
              <a:t>07/09/2012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59C7E-1642-47CD-8408-E4006A6409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1361EC-25FE-4E36-B7D9-25DA9C132EAF}" type="datetimeFigureOut">
              <a:rPr lang="en-GB" smtClean="0"/>
              <a:pPr/>
              <a:t>07/09/2012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59C7E-1642-47CD-8408-E4006A6409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1361EC-25FE-4E36-B7D9-25DA9C132EAF}" type="datetimeFigureOut">
              <a:rPr lang="en-GB" smtClean="0"/>
              <a:pPr/>
              <a:t>07/09/2012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59C7E-1642-47CD-8408-E4006A6409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1361EC-25FE-4E36-B7D9-25DA9C132EAF}" type="datetimeFigureOut">
              <a:rPr lang="en-GB" smtClean="0"/>
              <a:pPr/>
              <a:t>07/09/2012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59C7E-1642-47CD-8408-E4006A6409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1361EC-25FE-4E36-B7D9-25DA9C132EAF}" type="datetimeFigureOut">
              <a:rPr lang="en-GB" smtClean="0"/>
              <a:pPr/>
              <a:t>07/09/2012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59C7E-1642-47CD-8408-E4006A6409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1361EC-25FE-4E36-B7D9-25DA9C132EAF}" type="datetimeFigureOut">
              <a:rPr lang="en-GB" smtClean="0"/>
              <a:pPr/>
              <a:t>07/09/2012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59C7E-1642-47CD-8408-E4006A6409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1361EC-25FE-4E36-B7D9-25DA9C132EAF}" type="datetimeFigureOut">
              <a:rPr lang="en-GB" smtClean="0"/>
              <a:pPr/>
              <a:t>07/09/2012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59C7E-1642-47CD-8408-E4006A6409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1361EC-25FE-4E36-B7D9-25DA9C132EAF}" type="datetimeFigureOut">
              <a:rPr lang="en-GB" smtClean="0"/>
              <a:pPr/>
              <a:t>07/09/2012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59C7E-1642-47CD-8408-E4006A6409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3"/>
                </a:solidFill>
              </a:defRPr>
            </a:lvl1pPr>
            <a:lvl2pPr algn="r">
              <a:defRPr sz="2400">
                <a:solidFill>
                  <a:schemeClr val="accent3"/>
                </a:solidFill>
              </a:defRPr>
            </a:lvl2pPr>
            <a:lvl3pPr algn="r">
              <a:defRPr sz="2000">
                <a:solidFill>
                  <a:schemeClr val="accent3"/>
                </a:solidFill>
              </a:defRPr>
            </a:lvl3pPr>
            <a:lvl4pPr algn="r">
              <a:defRPr sz="1800">
                <a:solidFill>
                  <a:schemeClr val="accent3"/>
                </a:solidFill>
              </a:defRPr>
            </a:lvl4pPr>
            <a:lvl5pPr algn="r"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DD1361EC-25FE-4E36-B7D9-25DA9C132EAF}" type="datetimeFigureOut">
              <a:rPr lang="en-GB" smtClean="0"/>
              <a:pPr/>
              <a:t>07/09/2012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43459C7E-1642-47CD-8408-E4006A6409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3"/>
                </a:solidFill>
              </a:defRPr>
            </a:lvl1pPr>
            <a:lvl2pPr algn="r">
              <a:defRPr sz="2400">
                <a:solidFill>
                  <a:schemeClr val="accent3"/>
                </a:solidFill>
              </a:defRPr>
            </a:lvl2pPr>
            <a:lvl3pPr algn="r">
              <a:defRPr sz="2000">
                <a:solidFill>
                  <a:schemeClr val="accent3"/>
                </a:solidFill>
              </a:defRPr>
            </a:lvl3pPr>
            <a:lvl4pPr algn="r">
              <a:defRPr sz="1800">
                <a:solidFill>
                  <a:schemeClr val="accent3"/>
                </a:solidFill>
              </a:defRPr>
            </a:lvl4pPr>
            <a:lvl5pPr algn="r">
              <a:defRPr sz="18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DD1361EC-25FE-4E36-B7D9-25DA9C132EAF}" type="datetimeFigureOut">
              <a:rPr lang="en-GB" smtClean="0"/>
              <a:pPr/>
              <a:t>07/09/2012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43459C7E-1642-47CD-8408-E4006A6409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DD1361EC-25FE-4E36-B7D9-25DA9C132EAF}" type="datetimeFigureOut">
              <a:rPr lang="en-GB" smtClean="0"/>
              <a:pPr/>
              <a:t>07/09/2012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43459C7E-1642-47CD-8408-E4006A6409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>
              <a:defRPr sz="2800">
                <a:solidFill>
                  <a:schemeClr val="accent4"/>
                </a:solidFill>
              </a:defRPr>
            </a:lvl1pPr>
            <a:lvl2pPr algn="r">
              <a:defRPr sz="2400">
                <a:solidFill>
                  <a:schemeClr val="accent4"/>
                </a:solidFill>
              </a:defRPr>
            </a:lvl2pPr>
            <a:lvl3pPr algn="r">
              <a:defRPr sz="2000">
                <a:solidFill>
                  <a:schemeClr val="accent4"/>
                </a:solidFill>
              </a:defRPr>
            </a:lvl3pPr>
            <a:lvl4pPr algn="r">
              <a:defRPr sz="1800">
                <a:solidFill>
                  <a:schemeClr val="accent4"/>
                </a:solidFill>
              </a:defRPr>
            </a:lvl4pPr>
            <a:lvl5pPr algn="r">
              <a:defRPr sz="1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1361EC-25FE-4E36-B7D9-25DA9C132EAF}" type="datetimeFigureOut">
              <a:rPr lang="en-GB" smtClean="0"/>
              <a:pPr/>
              <a:t>07/09/2012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459C7E-1642-47CD-8408-E4006A6409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 sz="2400">
                <a:solidFill>
                  <a:schemeClr val="bg1"/>
                </a:solidFill>
              </a:defRPr>
            </a:lvl2pPr>
            <a:lvl3pPr algn="l">
              <a:defRPr sz="2000">
                <a:solidFill>
                  <a:schemeClr val="bg1"/>
                </a:solidFill>
              </a:defRPr>
            </a:lvl3pPr>
            <a:lvl4pPr algn="l">
              <a:defRPr sz="1800">
                <a:solidFill>
                  <a:schemeClr val="bg1"/>
                </a:solidFill>
              </a:defRPr>
            </a:lvl4pPr>
            <a:lvl5pPr algn="l"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1361EC-25FE-4E36-B7D9-25DA9C132EAF}" type="datetimeFigureOut">
              <a:rPr lang="en-GB" smtClean="0"/>
              <a:pPr/>
              <a:t>07/09/2012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459C7E-1642-47CD-8408-E4006A64092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D1361EC-25FE-4E36-B7D9-25DA9C132EAF}" type="datetimeFigureOut">
              <a:rPr lang="en-GB" smtClean="0"/>
              <a:pPr/>
              <a:t>07/09/2012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3459C7E-1642-47CD-8408-E4006A64092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2344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2344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344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344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344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790154B-AA90-4297-B00D-EDF835D3E7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9314A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23446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23446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3446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3446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3446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D1361EC-25FE-4E36-B7D9-25DA9C132EAF}" type="datetimeFigureOut">
              <a:rPr lang="en-GB" smtClean="0"/>
              <a:pPr/>
              <a:t>07/09/2012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3459C7E-1642-47CD-8408-E4006A64092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8743950" cy="50405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971600" y="332656"/>
            <a:ext cx="7416824" cy="5040560"/>
          </a:xfrm>
          <a:prstGeom prst="rect">
            <a:avLst/>
          </a:prstGeom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0" b="1" dirty="0" smtClean="0">
                <a:solidFill>
                  <a:schemeClr val="bg1">
                    <a:lumMod val="75000"/>
                  </a:schemeClr>
                </a:solidFill>
                <a:latin typeface="Edwardian Script ITC" pitchFamily="66" charset="0"/>
                <a:cs typeface="Times New Roman" pitchFamily="18" charset="0"/>
              </a:rPr>
              <a:t>Graphing Trigonometric Functions</a:t>
            </a:r>
            <a:endParaRPr lang="en-GB" sz="11500" b="1" dirty="0">
              <a:solidFill>
                <a:schemeClr val="bg1">
                  <a:lumMod val="75000"/>
                </a:schemeClr>
              </a:solidFill>
              <a:latin typeface="Edwardian Script ITC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548680"/>
            <a:ext cx="4536504" cy="108012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en-GB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692696"/>
            <a:ext cx="3024336" cy="723525"/>
          </a:xfrm>
          <a:prstGeom prst="rect">
            <a:avLst/>
          </a:prstGeom>
          <a:noFill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 l="4118" r="9413"/>
          <a:stretch>
            <a:fillRect/>
          </a:stretch>
        </p:blipFill>
        <p:spPr bwMode="auto">
          <a:xfrm>
            <a:off x="683568" y="2060848"/>
            <a:ext cx="7560840" cy="3895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Bent Arrow 8"/>
          <p:cNvSpPr/>
          <p:nvPr/>
        </p:nvSpPr>
        <p:spPr>
          <a:xfrm rot="14695998" flipH="1" flipV="1">
            <a:off x="7016884" y="2679408"/>
            <a:ext cx="853873" cy="694789"/>
          </a:xfrm>
          <a:prstGeom prst="bentArrow">
            <a:avLst>
              <a:gd name="adj1" fmla="val 16755"/>
              <a:gd name="adj2" fmla="val 27147"/>
              <a:gd name="adj3" fmla="val 25000"/>
              <a:gd name="adj4" fmla="val 75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99992" y="2348880"/>
            <a:ext cx="2736304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23528" y="3284984"/>
            <a:ext cx="8064896" cy="1440160"/>
            <a:chOff x="323528" y="3284984"/>
            <a:chExt cx="8064896" cy="1440160"/>
          </a:xfrm>
        </p:grpSpPr>
        <p:sp>
          <p:nvSpPr>
            <p:cNvPr id="10" name="Oval 9"/>
            <p:cNvSpPr/>
            <p:nvPr/>
          </p:nvSpPr>
          <p:spPr>
            <a:xfrm>
              <a:off x="2267744" y="4077072"/>
              <a:ext cx="1080120" cy="288032"/>
            </a:xfrm>
            <a:prstGeom prst="ellipse">
              <a:avLst/>
            </a:prstGeom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 smtClean="0">
                  <a:solidFill>
                    <a:schemeClr val="bg2">
                      <a:lumMod val="75000"/>
                    </a:schemeClr>
                  </a:solidFill>
                </a:rPr>
                <a:t>90</a:t>
              </a:r>
              <a:endParaRPr lang="en-GB" sz="20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652120" y="4077072"/>
              <a:ext cx="1080120" cy="288032"/>
            </a:xfrm>
            <a:prstGeom prst="ellipse">
              <a:avLst/>
            </a:prstGeom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 smtClean="0">
                  <a:solidFill>
                    <a:schemeClr val="bg2">
                      <a:lumMod val="75000"/>
                    </a:schemeClr>
                  </a:solidFill>
                </a:rPr>
                <a:t>270</a:t>
              </a:r>
              <a:endParaRPr lang="en-GB" sz="20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067944" y="4077072"/>
              <a:ext cx="1080120" cy="288032"/>
            </a:xfrm>
            <a:prstGeom prst="ellipse">
              <a:avLst/>
            </a:prstGeom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 smtClean="0">
                  <a:solidFill>
                    <a:schemeClr val="bg2">
                      <a:lumMod val="75000"/>
                    </a:schemeClr>
                  </a:solidFill>
                </a:rPr>
                <a:t>180</a:t>
              </a:r>
              <a:endParaRPr lang="en-GB" sz="20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308304" y="4077072"/>
              <a:ext cx="1080120" cy="288032"/>
            </a:xfrm>
            <a:prstGeom prst="ellipse">
              <a:avLst/>
            </a:prstGeom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 smtClean="0">
                  <a:solidFill>
                    <a:schemeClr val="bg2">
                      <a:lumMod val="75000"/>
                    </a:schemeClr>
                  </a:solidFill>
                </a:rPr>
                <a:t>360</a:t>
              </a:r>
              <a:endParaRPr lang="en-GB" sz="20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23528" y="3284984"/>
              <a:ext cx="1080120" cy="288032"/>
            </a:xfrm>
            <a:prstGeom prst="ellipse">
              <a:avLst/>
            </a:prstGeom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 smtClean="0">
                  <a:solidFill>
                    <a:schemeClr val="bg2">
                      <a:lumMod val="75000"/>
                    </a:schemeClr>
                  </a:solidFill>
                </a:rPr>
                <a:t>1</a:t>
              </a:r>
              <a:endParaRPr lang="en-GB" sz="20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95536" y="4437112"/>
              <a:ext cx="1080120" cy="288032"/>
            </a:xfrm>
            <a:prstGeom prst="ellipse">
              <a:avLst/>
            </a:prstGeom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smtClean="0">
                  <a:solidFill>
                    <a:schemeClr val="bg2">
                      <a:lumMod val="75000"/>
                    </a:schemeClr>
                  </a:solidFill>
                </a:rPr>
                <a:t>-1</a:t>
              </a:r>
              <a:endParaRPr lang="en-GB" sz="20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 l="6171" r="8184"/>
          <a:stretch>
            <a:fillRect/>
          </a:stretch>
        </p:blipFill>
        <p:spPr bwMode="auto">
          <a:xfrm>
            <a:off x="683568" y="2060848"/>
            <a:ext cx="7488832" cy="3895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8" name="Group 17"/>
          <p:cNvGrpSpPr/>
          <p:nvPr/>
        </p:nvGrpSpPr>
        <p:grpSpPr>
          <a:xfrm>
            <a:off x="179512" y="3284984"/>
            <a:ext cx="8064896" cy="1440160"/>
            <a:chOff x="323528" y="3284984"/>
            <a:chExt cx="8064896" cy="1440160"/>
          </a:xfrm>
        </p:grpSpPr>
        <p:sp>
          <p:nvSpPr>
            <p:cNvPr id="19" name="Oval 18"/>
            <p:cNvSpPr/>
            <p:nvPr/>
          </p:nvSpPr>
          <p:spPr>
            <a:xfrm>
              <a:off x="2267744" y="4077072"/>
              <a:ext cx="1080120" cy="288032"/>
            </a:xfrm>
            <a:prstGeom prst="ellipse">
              <a:avLst/>
            </a:prstGeom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 smtClean="0">
                  <a:solidFill>
                    <a:schemeClr val="bg2">
                      <a:lumMod val="75000"/>
                    </a:schemeClr>
                  </a:solidFill>
                </a:rPr>
                <a:t>90</a:t>
              </a:r>
              <a:endParaRPr lang="en-GB" sz="20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5652120" y="4077072"/>
              <a:ext cx="1080120" cy="288032"/>
            </a:xfrm>
            <a:prstGeom prst="ellipse">
              <a:avLst/>
            </a:prstGeom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 smtClean="0">
                  <a:solidFill>
                    <a:schemeClr val="bg2">
                      <a:lumMod val="75000"/>
                    </a:schemeClr>
                  </a:solidFill>
                </a:rPr>
                <a:t>270</a:t>
              </a:r>
              <a:endParaRPr lang="en-GB" sz="20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067944" y="4077072"/>
              <a:ext cx="1080120" cy="288032"/>
            </a:xfrm>
            <a:prstGeom prst="ellipse">
              <a:avLst/>
            </a:prstGeom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 smtClean="0">
                  <a:solidFill>
                    <a:schemeClr val="bg2">
                      <a:lumMod val="75000"/>
                    </a:schemeClr>
                  </a:solidFill>
                </a:rPr>
                <a:t>180</a:t>
              </a:r>
              <a:endParaRPr lang="en-GB" sz="20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308304" y="4077072"/>
              <a:ext cx="1080120" cy="288032"/>
            </a:xfrm>
            <a:prstGeom prst="ellipse">
              <a:avLst/>
            </a:prstGeom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 smtClean="0">
                  <a:solidFill>
                    <a:schemeClr val="bg2">
                      <a:lumMod val="75000"/>
                    </a:schemeClr>
                  </a:solidFill>
                </a:rPr>
                <a:t>360</a:t>
              </a:r>
              <a:endParaRPr lang="en-GB" sz="20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323528" y="3284984"/>
              <a:ext cx="1080120" cy="288032"/>
            </a:xfrm>
            <a:prstGeom prst="ellipse">
              <a:avLst/>
            </a:prstGeom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 smtClean="0">
                  <a:solidFill>
                    <a:schemeClr val="bg2">
                      <a:lumMod val="75000"/>
                    </a:schemeClr>
                  </a:solidFill>
                </a:rPr>
                <a:t>1</a:t>
              </a:r>
              <a:endParaRPr lang="en-GB" sz="20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95536" y="4437112"/>
              <a:ext cx="1080120" cy="288032"/>
            </a:xfrm>
            <a:prstGeom prst="ellipse">
              <a:avLst/>
            </a:prstGeom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smtClean="0">
                  <a:solidFill>
                    <a:schemeClr val="bg2">
                      <a:lumMod val="75000"/>
                    </a:schemeClr>
                  </a:solidFill>
                </a:rPr>
                <a:t>-1</a:t>
              </a:r>
              <a:endParaRPr lang="en-GB" sz="20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26" name="Bent Arrow 25"/>
          <p:cNvSpPr/>
          <p:nvPr/>
        </p:nvSpPr>
        <p:spPr>
          <a:xfrm rot="6904002" flipV="1">
            <a:off x="2264356" y="2895433"/>
            <a:ext cx="853873" cy="694789"/>
          </a:xfrm>
          <a:prstGeom prst="bentArrow">
            <a:avLst>
              <a:gd name="adj1" fmla="val 16755"/>
              <a:gd name="adj2" fmla="val 27147"/>
              <a:gd name="adj3" fmla="val 25000"/>
              <a:gd name="adj4" fmla="val 75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843808" y="2636912"/>
            <a:ext cx="2736304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 = 3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 l="5765" r="8590"/>
          <a:stretch>
            <a:fillRect/>
          </a:stretch>
        </p:blipFill>
        <p:spPr bwMode="auto">
          <a:xfrm>
            <a:off x="755576" y="2060848"/>
            <a:ext cx="7488832" cy="3895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Oval 27"/>
          <p:cNvSpPr/>
          <p:nvPr/>
        </p:nvSpPr>
        <p:spPr>
          <a:xfrm>
            <a:off x="251520" y="2276872"/>
            <a:ext cx="1080120" cy="288032"/>
          </a:xfrm>
          <a:prstGeom prst="ellipse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2">
                    <a:lumMod val="75000"/>
                  </a:schemeClr>
                </a:solidFill>
              </a:rPr>
              <a:t>3</a:t>
            </a:r>
            <a:endParaRPr lang="en-GB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51520" y="5445224"/>
            <a:ext cx="1080120" cy="288032"/>
          </a:xfrm>
          <a:prstGeom prst="ellipse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2">
                    <a:lumMod val="75000"/>
                  </a:schemeClr>
                </a:solidFill>
              </a:rPr>
              <a:t>-3</a:t>
            </a:r>
            <a:endParaRPr lang="en-GB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79512" y="3284984"/>
            <a:ext cx="8064896" cy="1440160"/>
            <a:chOff x="323528" y="3284984"/>
            <a:chExt cx="8064896" cy="1440160"/>
          </a:xfrm>
        </p:grpSpPr>
        <p:sp>
          <p:nvSpPr>
            <p:cNvPr id="31" name="Oval 30"/>
            <p:cNvSpPr/>
            <p:nvPr/>
          </p:nvSpPr>
          <p:spPr>
            <a:xfrm>
              <a:off x="2267744" y="4077072"/>
              <a:ext cx="1080120" cy="288032"/>
            </a:xfrm>
            <a:prstGeom prst="ellipse">
              <a:avLst/>
            </a:prstGeom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 smtClean="0">
                  <a:solidFill>
                    <a:schemeClr val="bg2">
                      <a:lumMod val="75000"/>
                    </a:schemeClr>
                  </a:solidFill>
                </a:rPr>
                <a:t>90</a:t>
              </a:r>
              <a:endParaRPr lang="en-GB" sz="20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652120" y="4077072"/>
              <a:ext cx="1080120" cy="288032"/>
            </a:xfrm>
            <a:prstGeom prst="ellipse">
              <a:avLst/>
            </a:prstGeom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 smtClean="0">
                  <a:solidFill>
                    <a:schemeClr val="bg2">
                      <a:lumMod val="75000"/>
                    </a:schemeClr>
                  </a:solidFill>
                </a:rPr>
                <a:t>270</a:t>
              </a:r>
              <a:endParaRPr lang="en-GB" sz="20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4067944" y="4077072"/>
              <a:ext cx="1080120" cy="288032"/>
            </a:xfrm>
            <a:prstGeom prst="ellipse">
              <a:avLst/>
            </a:prstGeom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 smtClean="0">
                  <a:solidFill>
                    <a:schemeClr val="bg2">
                      <a:lumMod val="75000"/>
                    </a:schemeClr>
                  </a:solidFill>
                </a:rPr>
                <a:t>180</a:t>
              </a:r>
              <a:endParaRPr lang="en-GB" sz="20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7308304" y="4077072"/>
              <a:ext cx="1080120" cy="288032"/>
            </a:xfrm>
            <a:prstGeom prst="ellipse">
              <a:avLst/>
            </a:prstGeom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 smtClean="0">
                  <a:solidFill>
                    <a:schemeClr val="bg2">
                      <a:lumMod val="75000"/>
                    </a:schemeClr>
                  </a:solidFill>
                </a:rPr>
                <a:t>360</a:t>
              </a:r>
              <a:endParaRPr lang="en-GB" sz="20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23528" y="3284984"/>
              <a:ext cx="1080120" cy="288032"/>
            </a:xfrm>
            <a:prstGeom prst="ellipse">
              <a:avLst/>
            </a:prstGeom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 smtClean="0">
                  <a:solidFill>
                    <a:schemeClr val="bg2">
                      <a:lumMod val="75000"/>
                    </a:schemeClr>
                  </a:solidFill>
                </a:rPr>
                <a:t>1</a:t>
              </a:r>
              <a:endParaRPr lang="en-GB" sz="20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95536" y="4437112"/>
              <a:ext cx="1080120" cy="288032"/>
            </a:xfrm>
            <a:prstGeom prst="ellipse">
              <a:avLst/>
            </a:prstGeom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smtClean="0">
                  <a:solidFill>
                    <a:schemeClr val="bg2">
                      <a:lumMod val="75000"/>
                    </a:schemeClr>
                  </a:solidFill>
                </a:rPr>
                <a:t>-1</a:t>
              </a:r>
              <a:endParaRPr lang="en-GB" sz="20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37" name="Oval 36"/>
          <p:cNvSpPr/>
          <p:nvPr/>
        </p:nvSpPr>
        <p:spPr>
          <a:xfrm>
            <a:off x="0" y="2276872"/>
            <a:ext cx="1080120" cy="288032"/>
          </a:xfrm>
          <a:prstGeom prst="ellipse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2">
                    <a:lumMod val="75000"/>
                  </a:schemeClr>
                </a:solidFill>
              </a:rPr>
              <a:t>3</a:t>
            </a:r>
            <a:endParaRPr lang="en-GB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323528" y="5445224"/>
            <a:ext cx="1080120" cy="288032"/>
          </a:xfrm>
          <a:prstGeom prst="ellipse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2">
                    <a:lumMod val="75000"/>
                  </a:schemeClr>
                </a:solidFill>
              </a:rPr>
              <a:t>-3</a:t>
            </a:r>
            <a:endParaRPr lang="en-GB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0" name="Bent Arrow 39"/>
          <p:cNvSpPr/>
          <p:nvPr/>
        </p:nvSpPr>
        <p:spPr>
          <a:xfrm rot="9352209" flipV="1">
            <a:off x="3906164" y="2917179"/>
            <a:ext cx="1127076" cy="506276"/>
          </a:xfrm>
          <a:prstGeom prst="bentArrow">
            <a:avLst>
              <a:gd name="adj1" fmla="val 21215"/>
              <a:gd name="adj2" fmla="val 27147"/>
              <a:gd name="adj3" fmla="val 50000"/>
              <a:gd name="adj4" fmla="val 8123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716016" y="3140968"/>
            <a:ext cx="2736304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 = 3cos 2</a:t>
            </a:r>
            <a:r>
              <a:rPr lang="en-GB" sz="32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187624" y="2420888"/>
            <a:ext cx="0" cy="1584176"/>
          </a:xfrm>
          <a:prstGeom prst="straightConnector1">
            <a:avLst/>
          </a:prstGeom>
          <a:ln w="85725">
            <a:solidFill>
              <a:srgbClr val="FFFF0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Bent Arrow 46"/>
          <p:cNvSpPr/>
          <p:nvPr/>
        </p:nvSpPr>
        <p:spPr>
          <a:xfrm rot="10800000">
            <a:off x="1259632" y="2708920"/>
            <a:ext cx="1368152" cy="576064"/>
          </a:xfrm>
          <a:prstGeom prst="bentArrow">
            <a:avLst>
              <a:gd name="adj1" fmla="val 25000"/>
              <a:gd name="adj2" fmla="val 18918"/>
              <a:gd name="adj3" fmla="val 40650"/>
              <a:gd name="adj4" fmla="val 77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1619672" y="1844824"/>
            <a:ext cx="2304256" cy="9361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Amplitude = 3</a:t>
            </a:r>
            <a:endParaRPr lang="en-GB" sz="24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1115616" y="4005064"/>
            <a:ext cx="3456384" cy="0"/>
          </a:xfrm>
          <a:prstGeom prst="straightConnector1">
            <a:avLst/>
          </a:prstGeom>
          <a:ln w="85725">
            <a:solidFill>
              <a:srgbClr val="FFFF0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Bent Arrow 51"/>
          <p:cNvSpPr/>
          <p:nvPr/>
        </p:nvSpPr>
        <p:spPr>
          <a:xfrm rot="5400000" flipH="1" flipV="1">
            <a:off x="2771800" y="4653136"/>
            <a:ext cx="1872208" cy="576064"/>
          </a:xfrm>
          <a:prstGeom prst="bentArrow">
            <a:avLst>
              <a:gd name="adj1" fmla="val 25000"/>
              <a:gd name="adj2" fmla="val 18918"/>
              <a:gd name="adj3" fmla="val 40650"/>
              <a:gd name="adj4" fmla="val 77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3419872" y="5517232"/>
            <a:ext cx="1944216" cy="9361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period = 180°</a:t>
            </a:r>
            <a:endParaRPr lang="en-GB" sz="24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8" grpId="0" animBg="1"/>
      <p:bldP spid="26" grpId="0" animBg="1"/>
      <p:bldP spid="25" grpId="0" animBg="1"/>
      <p:bldP spid="28" grpId="0" animBg="1"/>
      <p:bldP spid="29" grpId="0" animBg="1"/>
      <p:bldP spid="37" grpId="0" animBg="1"/>
      <p:bldP spid="38" grpId="0" animBg="1"/>
      <p:bldP spid="40" grpId="0" animBg="1"/>
      <p:bldP spid="39" grpId="0" animBg="1"/>
      <p:bldP spid="47" grpId="0" animBg="1"/>
      <p:bldP spid="41" grpId="0" animBg="1"/>
      <p:bldP spid="52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 l="5765" r="6119"/>
          <a:stretch>
            <a:fillRect/>
          </a:stretch>
        </p:blipFill>
        <p:spPr bwMode="auto">
          <a:xfrm>
            <a:off x="467544" y="2636912"/>
            <a:ext cx="7704856" cy="3895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"/>
          <p:cNvSpPr/>
          <p:nvPr/>
        </p:nvSpPr>
        <p:spPr>
          <a:xfrm>
            <a:off x="971600" y="332656"/>
            <a:ext cx="7128792" cy="108012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Tangent Function </a:t>
            </a:r>
            <a:endParaRPr lang="en-GB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123728" y="4581128"/>
            <a:ext cx="6120680" cy="288032"/>
            <a:chOff x="2123728" y="4221088"/>
            <a:chExt cx="6120680" cy="288032"/>
          </a:xfrm>
        </p:grpSpPr>
        <p:sp>
          <p:nvSpPr>
            <p:cNvPr id="4" name="Oval 3"/>
            <p:cNvSpPr/>
            <p:nvPr/>
          </p:nvSpPr>
          <p:spPr>
            <a:xfrm>
              <a:off x="2123728" y="4221088"/>
              <a:ext cx="1080120" cy="288032"/>
            </a:xfrm>
            <a:prstGeom prst="ellipse">
              <a:avLst/>
            </a:prstGeom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 smtClean="0">
                  <a:solidFill>
                    <a:schemeClr val="bg2">
                      <a:lumMod val="75000"/>
                    </a:schemeClr>
                  </a:solidFill>
                </a:rPr>
                <a:t>90</a:t>
              </a:r>
              <a:endParaRPr lang="en-GB" sz="20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3851920" y="4221088"/>
              <a:ext cx="1080120" cy="288032"/>
            </a:xfrm>
            <a:prstGeom prst="ellipse">
              <a:avLst/>
            </a:prstGeom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 smtClean="0">
                  <a:solidFill>
                    <a:schemeClr val="bg2">
                      <a:lumMod val="75000"/>
                    </a:schemeClr>
                  </a:solidFill>
                </a:rPr>
                <a:t>180</a:t>
              </a:r>
              <a:endParaRPr lang="en-GB" sz="20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5508104" y="4221088"/>
              <a:ext cx="1080120" cy="288032"/>
            </a:xfrm>
            <a:prstGeom prst="ellipse">
              <a:avLst/>
            </a:prstGeom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 smtClean="0">
                  <a:solidFill>
                    <a:schemeClr val="bg2">
                      <a:lumMod val="75000"/>
                    </a:schemeClr>
                  </a:solidFill>
                </a:rPr>
                <a:t>270</a:t>
              </a:r>
              <a:endParaRPr lang="en-GB" sz="20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164288" y="4221088"/>
              <a:ext cx="1080120" cy="288032"/>
            </a:xfrm>
            <a:prstGeom prst="ellipse">
              <a:avLst/>
            </a:prstGeom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 smtClean="0">
                  <a:solidFill>
                    <a:schemeClr val="bg2">
                      <a:lumMod val="75000"/>
                    </a:schemeClr>
                  </a:solidFill>
                </a:rPr>
                <a:t>360</a:t>
              </a:r>
              <a:endParaRPr lang="en-GB" sz="20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>
            <a:off x="2483768" y="2708920"/>
            <a:ext cx="0" cy="3744416"/>
          </a:xfrm>
          <a:prstGeom prst="straightConnector1">
            <a:avLst/>
          </a:prstGeom>
          <a:ln w="66675">
            <a:solidFill>
              <a:schemeClr val="accent1">
                <a:lumMod val="50000"/>
              </a:schemeClr>
            </a:solidFill>
            <a:prstDash val="dash"/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940152" y="2708920"/>
            <a:ext cx="0" cy="3744416"/>
          </a:xfrm>
          <a:prstGeom prst="straightConnector1">
            <a:avLst/>
          </a:prstGeom>
          <a:ln w="66675">
            <a:solidFill>
              <a:schemeClr val="accent1">
                <a:lumMod val="50000"/>
              </a:schemeClr>
            </a:solidFill>
            <a:prstDash val="dash"/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55576" y="4581128"/>
            <a:ext cx="3672408" cy="0"/>
          </a:xfrm>
          <a:prstGeom prst="straightConnector1">
            <a:avLst/>
          </a:prstGeom>
          <a:ln w="85725">
            <a:solidFill>
              <a:srgbClr val="FFFF0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915816" y="2852936"/>
            <a:ext cx="2304256" cy="9361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Amplitude </a:t>
            </a:r>
            <a:r>
              <a:rPr lang="en-GB" sz="24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undefined</a:t>
            </a:r>
            <a:endParaRPr lang="en-GB" sz="2400" b="1" i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Bent Arrow 15"/>
          <p:cNvSpPr/>
          <p:nvPr/>
        </p:nvSpPr>
        <p:spPr>
          <a:xfrm rot="5400000" flipH="1" flipV="1">
            <a:off x="2879812" y="5049180"/>
            <a:ext cx="1368152" cy="576064"/>
          </a:xfrm>
          <a:prstGeom prst="bentArrow">
            <a:avLst>
              <a:gd name="adj1" fmla="val 25000"/>
              <a:gd name="adj2" fmla="val 18918"/>
              <a:gd name="adj3" fmla="val 40650"/>
              <a:gd name="adj4" fmla="val 77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491880" y="5517232"/>
            <a:ext cx="1944216" cy="9361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period = 180°</a:t>
            </a:r>
            <a:endParaRPr lang="en-GB" sz="24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U-Turn Arrow 18"/>
          <p:cNvSpPr/>
          <p:nvPr/>
        </p:nvSpPr>
        <p:spPr>
          <a:xfrm rot="5400000">
            <a:off x="5760132" y="2096852"/>
            <a:ext cx="1440160" cy="1080120"/>
          </a:xfrm>
          <a:prstGeom prst="uturnArrow">
            <a:avLst>
              <a:gd name="adj1" fmla="val 16537"/>
              <a:gd name="adj2" fmla="val 19435"/>
              <a:gd name="adj3" fmla="val 54808"/>
              <a:gd name="adj4" fmla="val 43589"/>
              <a:gd name="adj5" fmla="val 94821"/>
            </a:avLst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U-Turn Arrow 19"/>
          <p:cNvSpPr/>
          <p:nvPr/>
        </p:nvSpPr>
        <p:spPr>
          <a:xfrm rot="16200000" flipH="1">
            <a:off x="1223628" y="2096852"/>
            <a:ext cx="1440160" cy="1080120"/>
          </a:xfrm>
          <a:prstGeom prst="uturnArrow">
            <a:avLst>
              <a:gd name="adj1" fmla="val 16537"/>
              <a:gd name="adj2" fmla="val 19435"/>
              <a:gd name="adj3" fmla="val 54808"/>
              <a:gd name="adj4" fmla="val 43589"/>
              <a:gd name="adj5" fmla="val 94821"/>
            </a:avLst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051720" y="1484784"/>
            <a:ext cx="4320480" cy="936104"/>
          </a:xfrm>
          <a:prstGeom prst="ellipse">
            <a:avLst/>
          </a:prstGeom>
          <a:solidFill>
            <a:schemeClr val="accent1">
              <a:lumMod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Asymptotes </a:t>
            </a:r>
            <a:endParaRPr lang="en-GB" sz="3600" i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6" grpId="0" animBg="1"/>
      <p:bldP spid="15" grpId="0" animBg="1"/>
      <p:bldP spid="19" grpId="0" animBg="1"/>
      <p:bldP spid="20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67744" y="1628800"/>
          <a:ext cx="3984104" cy="384048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155800"/>
                <a:gridCol w="1828304"/>
              </a:tblGrid>
              <a:tr h="578693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Angle 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Sine 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8693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8693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8693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8693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270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8693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360 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267744" y="1556792"/>
          <a:ext cx="3984104" cy="384048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155800"/>
                <a:gridCol w="1828304"/>
              </a:tblGrid>
              <a:tr h="578693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Angle 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Sine 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8693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8693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8693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8693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270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8693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360 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179512" y="1556792"/>
            <a:ext cx="8743950" cy="3895725"/>
            <a:chOff x="1619672" y="1844824"/>
            <a:chExt cx="8743950" cy="389572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19672" y="1844824"/>
              <a:ext cx="8743950" cy="38957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Oval 3"/>
            <p:cNvSpPr/>
            <p:nvPr/>
          </p:nvSpPr>
          <p:spPr>
            <a:xfrm>
              <a:off x="3635896" y="3789040"/>
              <a:ext cx="720080" cy="360040"/>
            </a:xfrm>
            <a:prstGeom prst="ellipse">
              <a:avLst/>
            </a:prstGeom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90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5220072" y="3789040"/>
              <a:ext cx="864096" cy="360040"/>
            </a:xfrm>
            <a:prstGeom prst="ellipse">
              <a:avLst/>
            </a:prstGeom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180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948264" y="3789040"/>
              <a:ext cx="936104" cy="360040"/>
            </a:xfrm>
            <a:prstGeom prst="ellipse">
              <a:avLst/>
            </a:prstGeom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270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8676456" y="3789040"/>
              <a:ext cx="936104" cy="360040"/>
            </a:xfrm>
            <a:prstGeom prst="ellipse">
              <a:avLst/>
            </a:prstGeom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360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2123728" y="3717032"/>
              <a:ext cx="216024" cy="21602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9036496" y="3717032"/>
              <a:ext cx="216024" cy="21602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7308304" y="5013176"/>
              <a:ext cx="216024" cy="21602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5580112" y="3717032"/>
              <a:ext cx="216024" cy="21602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3851920" y="2348880"/>
              <a:ext cx="216024" cy="21602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Oval 24"/>
          <p:cNvSpPr/>
          <p:nvPr/>
        </p:nvSpPr>
        <p:spPr>
          <a:xfrm>
            <a:off x="1763688" y="188640"/>
            <a:ext cx="5832648" cy="108012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Sine Function </a:t>
            </a:r>
            <a:endParaRPr lang="en-GB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971600" y="188640"/>
          <a:ext cx="6768752" cy="630936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1828513"/>
                <a:gridCol w="1550736"/>
                <a:gridCol w="1550736"/>
                <a:gridCol w="1838767"/>
              </a:tblGrid>
              <a:tr h="578693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Angle 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Sine </a:t>
                      </a:r>
                    </a:p>
                    <a:p>
                      <a:pPr algn="ctr"/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Angle </a:t>
                      </a:r>
                    </a:p>
                    <a:p>
                      <a:pPr algn="ctr"/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Sine 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8693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8693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210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–  </a:t>
                      </a:r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8693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0.707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225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0.707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8693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0.866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0.866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8693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270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8693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0.866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0.866</a:t>
                      </a:r>
                    </a:p>
                  </a:txBody>
                  <a:tcPr/>
                </a:tc>
              </a:tr>
              <a:tr h="578693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135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0.707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315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0.707</a:t>
                      </a:r>
                    </a:p>
                  </a:txBody>
                  <a:tcPr/>
                </a:tc>
              </a:tr>
              <a:tr h="578693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330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179512" y="1340768"/>
            <a:ext cx="8743950" cy="3895725"/>
            <a:chOff x="200025" y="1481138"/>
            <a:chExt cx="8743950" cy="3895725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0025" y="1481138"/>
              <a:ext cx="8743950" cy="38957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" name="Oval 15"/>
            <p:cNvSpPr/>
            <p:nvPr/>
          </p:nvSpPr>
          <p:spPr>
            <a:xfrm>
              <a:off x="1763688" y="3501008"/>
              <a:ext cx="720080" cy="360040"/>
            </a:xfrm>
            <a:prstGeom prst="ellipse">
              <a:avLst/>
            </a:prstGeom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90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347864" y="3501008"/>
              <a:ext cx="864096" cy="360040"/>
            </a:xfrm>
            <a:prstGeom prst="ellipse">
              <a:avLst/>
            </a:prstGeom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180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004048" y="3501008"/>
              <a:ext cx="936104" cy="360040"/>
            </a:xfrm>
            <a:prstGeom prst="ellipse">
              <a:avLst/>
            </a:prstGeom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270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732240" y="3501008"/>
              <a:ext cx="936104" cy="360040"/>
            </a:xfrm>
            <a:prstGeom prst="ellipse">
              <a:avLst/>
            </a:prstGeom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360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55576" y="3356992"/>
              <a:ext cx="216024" cy="21602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7092280" y="3284984"/>
              <a:ext cx="216024" cy="21602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5436096" y="4941168"/>
              <a:ext cx="216024" cy="21602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3779912" y="3356992"/>
              <a:ext cx="216024" cy="21602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2051720" y="1700808"/>
              <a:ext cx="216024" cy="21602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Oval 24"/>
          <p:cNvSpPr/>
          <p:nvPr/>
        </p:nvSpPr>
        <p:spPr>
          <a:xfrm>
            <a:off x="1439144" y="1988840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2879304" y="1988840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3311352" y="2564904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4175448" y="3861048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4607496" y="4365104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1007096" y="2564904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6767736" y="3861048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6263680" y="4365104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1" name="Group 50"/>
          <p:cNvGrpSpPr/>
          <p:nvPr/>
        </p:nvGrpSpPr>
        <p:grpSpPr>
          <a:xfrm>
            <a:off x="0" y="1412777"/>
            <a:ext cx="8604448" cy="3816424"/>
            <a:chOff x="0" y="1412776"/>
            <a:chExt cx="8743950" cy="389572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412776"/>
              <a:ext cx="8743950" cy="38957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7" name="Oval 46"/>
            <p:cNvSpPr/>
            <p:nvPr/>
          </p:nvSpPr>
          <p:spPr>
            <a:xfrm>
              <a:off x="1835696" y="3429000"/>
              <a:ext cx="1008112" cy="360040"/>
            </a:xfrm>
            <a:prstGeom prst="ellipse">
              <a:avLst/>
            </a:prstGeom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90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6876256" y="3429000"/>
              <a:ext cx="1008112" cy="360040"/>
            </a:xfrm>
            <a:prstGeom prst="ellipse">
              <a:avLst/>
            </a:prstGeom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360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5220072" y="3429000"/>
              <a:ext cx="1008112" cy="360040"/>
            </a:xfrm>
            <a:prstGeom prst="ellipse">
              <a:avLst/>
            </a:prstGeom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270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3563888" y="3429000"/>
              <a:ext cx="1008112" cy="360040"/>
            </a:xfrm>
            <a:prstGeom prst="ellipse">
              <a:avLst/>
            </a:prstGeom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180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55" name="Bent Arrow 54"/>
          <p:cNvSpPr/>
          <p:nvPr/>
        </p:nvSpPr>
        <p:spPr>
          <a:xfrm rot="6904002" flipV="1">
            <a:off x="3685038" y="1730215"/>
            <a:ext cx="1108644" cy="1169858"/>
          </a:xfrm>
          <a:prstGeom prst="bentArrow">
            <a:avLst>
              <a:gd name="adj1" fmla="val 16755"/>
              <a:gd name="adj2" fmla="val 27147"/>
              <a:gd name="adj3" fmla="val 25000"/>
              <a:gd name="adj4" fmla="val 75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4860032" y="1844824"/>
            <a:ext cx="2736304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 = sin </a:t>
            </a:r>
            <a:r>
              <a:rPr lang="en-GB" sz="32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55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1619672" y="548680"/>
            <a:ext cx="5832648" cy="108012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Cosine  Function </a:t>
            </a:r>
            <a:endParaRPr lang="en-GB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971600" y="188640"/>
          <a:ext cx="7416824" cy="630936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003583"/>
                <a:gridCol w="1884849"/>
                <a:gridCol w="1513573"/>
                <a:gridCol w="2014819"/>
              </a:tblGrid>
              <a:tr h="578693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Angle 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Cosine </a:t>
                      </a:r>
                    </a:p>
                    <a:p>
                      <a:pPr algn="ctr"/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Angle </a:t>
                      </a:r>
                    </a:p>
                    <a:p>
                      <a:pPr algn="ctr"/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Cosine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8693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180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8693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0.866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210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0.866</a:t>
                      </a:r>
                    </a:p>
                  </a:txBody>
                  <a:tcPr/>
                </a:tc>
              </a:tr>
              <a:tr h="578693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0.707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225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0.707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8693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–  </a:t>
                      </a:r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8693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270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8693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–  </a:t>
                      </a:r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8693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135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0.707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315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0.707</a:t>
                      </a:r>
                    </a:p>
                  </a:txBody>
                  <a:tcPr/>
                </a:tc>
              </a:tr>
              <a:tr h="578693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0.866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330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0.866</a:t>
                      </a:r>
                      <a:endParaRPr lang="en-GB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6872"/>
            <a:ext cx="874395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" name="Group 35"/>
          <p:cNvGrpSpPr/>
          <p:nvPr/>
        </p:nvGrpSpPr>
        <p:grpSpPr>
          <a:xfrm>
            <a:off x="755576" y="2492896"/>
            <a:ext cx="6824676" cy="3456384"/>
            <a:chOff x="755576" y="2492896"/>
            <a:chExt cx="6824676" cy="3456384"/>
          </a:xfrm>
        </p:grpSpPr>
        <p:sp>
          <p:nvSpPr>
            <p:cNvPr id="19" name="Oval 18"/>
            <p:cNvSpPr/>
            <p:nvPr/>
          </p:nvSpPr>
          <p:spPr>
            <a:xfrm>
              <a:off x="1619672" y="4293096"/>
              <a:ext cx="992028" cy="352711"/>
            </a:xfrm>
            <a:prstGeom prst="ellipse">
              <a:avLst/>
            </a:prstGeom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90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6588224" y="4365104"/>
              <a:ext cx="992028" cy="352711"/>
            </a:xfrm>
            <a:prstGeom prst="ellipse">
              <a:avLst/>
            </a:prstGeom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360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5004048" y="4365104"/>
              <a:ext cx="992028" cy="352711"/>
            </a:xfrm>
            <a:prstGeom prst="ellipse">
              <a:avLst/>
            </a:prstGeom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270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3347864" y="4293096"/>
              <a:ext cx="992028" cy="352711"/>
            </a:xfrm>
            <a:prstGeom prst="ellipse">
              <a:avLst/>
            </a:prstGeom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180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979712" y="4149080"/>
              <a:ext cx="216024" cy="21602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1619672" y="3501008"/>
              <a:ext cx="216024" cy="21602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2915816" y="5373216"/>
              <a:ext cx="216024" cy="21602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4355976" y="5373216"/>
              <a:ext cx="216024" cy="21602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/>
          </p:nvSpPr>
          <p:spPr>
            <a:xfrm>
              <a:off x="4860032" y="4797152"/>
              <a:ext cx="216024" cy="21602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5868144" y="3429000"/>
              <a:ext cx="216024" cy="21602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6444208" y="2924944"/>
              <a:ext cx="216024" cy="21602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7092280" y="2492896"/>
              <a:ext cx="216024" cy="21602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5436096" y="4149080"/>
              <a:ext cx="216024" cy="21602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3707904" y="5733256"/>
              <a:ext cx="216024" cy="21602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755576" y="2492896"/>
              <a:ext cx="216024" cy="21602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1259632" y="2924944"/>
              <a:ext cx="216024" cy="21602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2483768" y="4797152"/>
              <a:ext cx="216024" cy="21602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0" y="2204864"/>
            <a:ext cx="8496944" cy="4032448"/>
            <a:chOff x="0" y="2204864"/>
            <a:chExt cx="8496944" cy="403244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204864"/>
              <a:ext cx="8496944" cy="403244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0" name="Oval 39"/>
            <p:cNvSpPr/>
            <p:nvPr/>
          </p:nvSpPr>
          <p:spPr>
            <a:xfrm>
              <a:off x="1763688" y="4293096"/>
              <a:ext cx="992028" cy="352711"/>
            </a:xfrm>
            <a:prstGeom prst="ellipse">
              <a:avLst/>
            </a:prstGeom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90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6732240" y="4293096"/>
              <a:ext cx="992028" cy="352711"/>
            </a:xfrm>
            <a:prstGeom prst="ellipse">
              <a:avLst/>
            </a:prstGeom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360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5076056" y="4293096"/>
              <a:ext cx="992028" cy="352711"/>
            </a:xfrm>
            <a:prstGeom prst="ellipse">
              <a:avLst/>
            </a:prstGeom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270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491880" y="4293096"/>
              <a:ext cx="992028" cy="352711"/>
            </a:xfrm>
            <a:prstGeom prst="ellipse">
              <a:avLst/>
            </a:prstGeom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180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46" name="Bent Arrow 45"/>
          <p:cNvSpPr/>
          <p:nvPr/>
        </p:nvSpPr>
        <p:spPr>
          <a:xfrm rot="6904002" flipV="1">
            <a:off x="2046062" y="2657900"/>
            <a:ext cx="1108644" cy="1169858"/>
          </a:xfrm>
          <a:prstGeom prst="bentArrow">
            <a:avLst>
              <a:gd name="adj1" fmla="val 16755"/>
              <a:gd name="adj2" fmla="val 27147"/>
              <a:gd name="adj3" fmla="val 25000"/>
              <a:gd name="adj4" fmla="val 75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131840" y="2780928"/>
            <a:ext cx="2736304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6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95536" y="548680"/>
            <a:ext cx="8136904" cy="3816424"/>
            <a:chOff x="251520" y="1628800"/>
            <a:chExt cx="8604448" cy="3816424"/>
          </a:xfrm>
        </p:grpSpPr>
        <p:grpSp>
          <p:nvGrpSpPr>
            <p:cNvPr id="2" name="Group 1"/>
            <p:cNvGrpSpPr/>
            <p:nvPr/>
          </p:nvGrpSpPr>
          <p:grpSpPr>
            <a:xfrm>
              <a:off x="251520" y="1628800"/>
              <a:ext cx="8604448" cy="3816424"/>
              <a:chOff x="0" y="1412776"/>
              <a:chExt cx="8743950" cy="3895725"/>
            </a:xfrm>
          </p:grpSpPr>
          <p:pic>
            <p:nvPicPr>
              <p:cNvPr id="3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1412776"/>
                <a:ext cx="8743950" cy="389572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4" name="Oval 3"/>
              <p:cNvSpPr/>
              <p:nvPr/>
            </p:nvSpPr>
            <p:spPr>
              <a:xfrm>
                <a:off x="1835696" y="3429000"/>
                <a:ext cx="1008112" cy="360040"/>
              </a:xfrm>
              <a:prstGeom prst="ellipse">
                <a:avLst/>
              </a:prstGeom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>
                    <a:solidFill>
                      <a:schemeClr val="tx1"/>
                    </a:solidFill>
                  </a:rPr>
                  <a:t>90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6876256" y="3429000"/>
                <a:ext cx="1008112" cy="360040"/>
              </a:xfrm>
              <a:prstGeom prst="ellipse">
                <a:avLst/>
              </a:prstGeom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>
                    <a:solidFill>
                      <a:schemeClr val="tx1"/>
                    </a:solidFill>
                  </a:rPr>
                  <a:t>360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5220072" y="3429000"/>
                <a:ext cx="1008112" cy="360040"/>
              </a:xfrm>
              <a:prstGeom prst="ellipse">
                <a:avLst/>
              </a:prstGeom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>
                    <a:solidFill>
                      <a:schemeClr val="tx1"/>
                    </a:solidFill>
                  </a:rPr>
                  <a:t>270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3563888" y="3429000"/>
                <a:ext cx="1008112" cy="360040"/>
              </a:xfrm>
              <a:prstGeom prst="ellipse">
                <a:avLst/>
              </a:prstGeom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>
                    <a:solidFill>
                      <a:schemeClr val="tx1"/>
                    </a:solidFill>
                  </a:rPr>
                  <a:t>180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Oval 7"/>
            <p:cNvSpPr/>
            <p:nvPr/>
          </p:nvSpPr>
          <p:spPr>
            <a:xfrm>
              <a:off x="323528" y="1772816"/>
              <a:ext cx="792088" cy="432048"/>
            </a:xfrm>
            <a:prstGeom prst="ellipse">
              <a:avLst/>
            </a:prstGeom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GB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51520" y="4797152"/>
              <a:ext cx="792088" cy="432048"/>
            </a:xfrm>
            <a:prstGeom prst="ellipse">
              <a:avLst/>
            </a:prstGeom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-1</a:t>
              </a:r>
              <a:endParaRPr lang="en-GB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4499992" y="980728"/>
            <a:ext cx="2736304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 = sin </a:t>
            </a:r>
            <a:r>
              <a:rPr lang="en-GB" sz="32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51520" y="4581128"/>
            <a:ext cx="3600400" cy="151216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Domain 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67944" y="4509120"/>
            <a:ext cx="4896544" cy="2016224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{all real numbers}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1520" y="4581128"/>
            <a:ext cx="3600400" cy="151216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Range  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923928" y="4509120"/>
            <a:ext cx="5220072" cy="2016224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{y| -1   y   1}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5229200"/>
            <a:ext cx="457200" cy="819150"/>
          </a:xfrm>
          <a:prstGeom prst="rect">
            <a:avLst/>
          </a:prstGeom>
          <a:noFill/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5157192"/>
            <a:ext cx="457200" cy="819150"/>
          </a:xfrm>
          <a:prstGeom prst="rect">
            <a:avLst/>
          </a:prstGeom>
          <a:noFill/>
        </p:spPr>
      </p:pic>
      <p:sp>
        <p:nvSpPr>
          <p:cNvPr id="19" name="Left Brace 18"/>
          <p:cNvSpPr/>
          <p:nvPr/>
        </p:nvSpPr>
        <p:spPr>
          <a:xfrm>
            <a:off x="179512" y="764704"/>
            <a:ext cx="477767" cy="3240360"/>
          </a:xfrm>
          <a:prstGeom prst="leftBrace">
            <a:avLst>
              <a:gd name="adj1" fmla="val 72782"/>
              <a:gd name="adj2" fmla="val 50416"/>
            </a:avLst>
          </a:prstGeom>
          <a:ln w="1143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51520" y="4581128"/>
            <a:ext cx="3600400" cy="151216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Amplitude  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555776" y="908720"/>
            <a:ext cx="0" cy="1512168"/>
          </a:xfrm>
          <a:prstGeom prst="straightConnector1">
            <a:avLst/>
          </a:prstGeom>
          <a:ln w="85725">
            <a:solidFill>
              <a:srgbClr val="FFFF0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251520" y="4581128"/>
            <a:ext cx="3600400" cy="151216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Period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1043608" y="2492896"/>
            <a:ext cx="6264696" cy="0"/>
          </a:xfrm>
          <a:prstGeom prst="straightConnector1">
            <a:avLst/>
          </a:prstGeom>
          <a:ln w="85725">
            <a:solidFill>
              <a:srgbClr val="FFFF0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4139952" y="4725144"/>
            <a:ext cx="4464496" cy="1368152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139952" y="4869160"/>
            <a:ext cx="4464496" cy="1296144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360°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57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9" grpId="0" animBg="1"/>
      <p:bldP spid="19" grpId="1" animBg="1"/>
      <p:bldP spid="20" grpId="0" animBg="1"/>
      <p:bldP spid="20" grpId="1" animBg="1"/>
      <p:bldP spid="24" grpId="0" animBg="1"/>
      <p:bldP spid="24" grpId="1" animBg="1"/>
      <p:bldP spid="28" grpId="0" animBg="1"/>
      <p:bldP spid="28" grpId="1" animBg="1"/>
      <p:bldP spid="21" grpId="0" animBg="1"/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79512" y="548680"/>
            <a:ext cx="8496944" cy="4032448"/>
            <a:chOff x="0" y="2204864"/>
            <a:chExt cx="8496944" cy="4032448"/>
          </a:xfrm>
        </p:grpSpPr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204864"/>
              <a:ext cx="8496944" cy="403244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8" name="Oval 27"/>
            <p:cNvSpPr/>
            <p:nvPr/>
          </p:nvSpPr>
          <p:spPr>
            <a:xfrm>
              <a:off x="1763688" y="4293096"/>
              <a:ext cx="992028" cy="352711"/>
            </a:xfrm>
            <a:prstGeom prst="ellipse">
              <a:avLst/>
            </a:prstGeom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90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6732240" y="4293096"/>
              <a:ext cx="992028" cy="352711"/>
            </a:xfrm>
            <a:prstGeom prst="ellipse">
              <a:avLst/>
            </a:prstGeom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360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5076056" y="4293096"/>
              <a:ext cx="992028" cy="352711"/>
            </a:xfrm>
            <a:prstGeom prst="ellipse">
              <a:avLst/>
            </a:prstGeom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270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491880" y="4293096"/>
              <a:ext cx="992028" cy="352711"/>
            </a:xfrm>
            <a:prstGeom prst="ellipse">
              <a:avLst/>
            </a:prstGeom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180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4499992" y="980728"/>
            <a:ext cx="2736304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GB" sz="3200" b="1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51520" y="4581128"/>
            <a:ext cx="3600400" cy="151216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Domain 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67944" y="4509120"/>
            <a:ext cx="4896544" cy="2016224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{all real numbers}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51520" y="4581128"/>
            <a:ext cx="3600400" cy="151216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Range  </a:t>
            </a:r>
            <a:endParaRPr lang="en-GB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923928" y="4509120"/>
            <a:ext cx="5220072" cy="2016224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{y| -1   y   1}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5229200"/>
            <a:ext cx="457200" cy="819150"/>
          </a:xfrm>
          <a:prstGeom prst="rect">
            <a:avLst/>
          </a:prstGeom>
          <a:noFill/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5157192"/>
            <a:ext cx="457200" cy="819150"/>
          </a:xfrm>
          <a:prstGeom prst="rect">
            <a:avLst/>
          </a:prstGeom>
          <a:noFill/>
        </p:spPr>
      </p:pic>
      <p:sp>
        <p:nvSpPr>
          <p:cNvPr id="19" name="Left Brace 18"/>
          <p:cNvSpPr/>
          <p:nvPr/>
        </p:nvSpPr>
        <p:spPr>
          <a:xfrm>
            <a:off x="179512" y="908720"/>
            <a:ext cx="477767" cy="3240360"/>
          </a:xfrm>
          <a:prstGeom prst="leftBrace">
            <a:avLst>
              <a:gd name="adj1" fmla="val 72782"/>
              <a:gd name="adj2" fmla="val 50416"/>
            </a:avLst>
          </a:prstGeom>
          <a:ln w="1143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51520" y="4581128"/>
            <a:ext cx="3600400" cy="151216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Amplitude  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827584" y="836712"/>
            <a:ext cx="0" cy="1800200"/>
          </a:xfrm>
          <a:prstGeom prst="straightConnector1">
            <a:avLst/>
          </a:prstGeom>
          <a:ln w="85725">
            <a:solidFill>
              <a:srgbClr val="FFFF0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51520" y="4581128"/>
            <a:ext cx="3600400" cy="151216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Period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755576" y="2636912"/>
            <a:ext cx="6768752" cy="0"/>
          </a:xfrm>
          <a:prstGeom prst="straightConnector1">
            <a:avLst/>
          </a:prstGeom>
          <a:ln w="85725">
            <a:solidFill>
              <a:srgbClr val="FFFF0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139952" y="4725144"/>
            <a:ext cx="4464496" cy="1368152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139952" y="4869160"/>
            <a:ext cx="4464496" cy="1296144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360°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0" y="764704"/>
            <a:ext cx="992028" cy="352711"/>
          </a:xfrm>
          <a:prstGeom prst="ellipse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0" y="4005064"/>
            <a:ext cx="992028" cy="352711"/>
          </a:xfrm>
          <a:prstGeom prst="ellipse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-1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260648"/>
            <a:ext cx="4680520" cy="122413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the graph of </a:t>
            </a:r>
            <a:endParaRPr lang="en-GB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491880" y="2276872"/>
            <a:ext cx="5040560" cy="100811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619672" y="5229200"/>
            <a:ext cx="5328592" cy="136815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Ins="0" bIns="0" rtlCol="0" anchor="ctr"/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Period =           </a:t>
            </a:r>
            <a:endParaRPr lang="en-GB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91880" y="1124744"/>
            <a:ext cx="5112568" cy="108012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1691680" y="3717032"/>
            <a:ext cx="5256584" cy="136815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Amplitude =                </a:t>
            </a:r>
            <a:endParaRPr lang="en-GB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1340768"/>
            <a:ext cx="3352800" cy="819150"/>
          </a:xfrm>
          <a:prstGeom prst="rect">
            <a:avLst/>
          </a:prstGeom>
          <a:noFill/>
        </p:spPr>
      </p:pic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0" y="1276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2276872"/>
            <a:ext cx="3429000" cy="819150"/>
          </a:xfrm>
          <a:prstGeom prst="rect">
            <a:avLst/>
          </a:prstGeom>
          <a:noFill/>
        </p:spPr>
      </p:pic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4005064"/>
            <a:ext cx="762000" cy="819150"/>
          </a:xfrm>
          <a:prstGeom prst="rect">
            <a:avLst/>
          </a:prstGeom>
          <a:noFill/>
        </p:spPr>
      </p:pic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0" y="2038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6572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5301208"/>
            <a:ext cx="1082792" cy="1293118"/>
          </a:xfrm>
          <a:prstGeom prst="rect">
            <a:avLst/>
          </a:prstGeom>
          <a:noFill/>
        </p:spPr>
      </p:pic>
      <p:sp>
        <p:nvSpPr>
          <p:cNvPr id="66574" name="Rectangle 14"/>
          <p:cNvSpPr>
            <a:spLocks noChangeArrowheads="1"/>
          </p:cNvSpPr>
          <p:nvPr/>
        </p:nvSpPr>
        <p:spPr bwMode="auto">
          <a:xfrm>
            <a:off x="0" y="20383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6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6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6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0" y="476672"/>
            <a:ext cx="8352928" cy="2592288"/>
          </a:xfrm>
          <a:prstGeom prst="cloud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Graph a Trigonometric function </a:t>
            </a:r>
            <a:r>
              <a:rPr lang="en-GB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don’t make a table  </a:t>
            </a:r>
            <a:endParaRPr lang="en-GB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611560" y="3501008"/>
            <a:ext cx="8532440" cy="3024336"/>
          </a:xfrm>
          <a:prstGeom prst="cloud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Just depend on its </a:t>
            </a:r>
            <a:r>
              <a:rPr lang="en-GB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parent function</a:t>
            </a:r>
            <a:r>
              <a:rPr lang="en-GB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the transformations, so far; </a:t>
            </a:r>
            <a:r>
              <a:rPr lang="en-GB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amplitude and period </a:t>
            </a:r>
            <a:endParaRPr lang="en-GB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91680" y="548680"/>
            <a:ext cx="4536504" cy="108012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en-GB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692696"/>
            <a:ext cx="2971800" cy="819150"/>
          </a:xfrm>
          <a:prstGeom prst="rect">
            <a:avLst/>
          </a:prstGeom>
          <a:noFill/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3" cstate="print"/>
          <a:srcRect l="7645" r="14772"/>
          <a:stretch>
            <a:fillRect/>
          </a:stretch>
        </p:blipFill>
        <p:spPr bwMode="auto">
          <a:xfrm>
            <a:off x="611560" y="1844824"/>
            <a:ext cx="789974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grpSp>
        <p:nvGrpSpPr>
          <p:cNvPr id="18" name="Group 17"/>
          <p:cNvGrpSpPr/>
          <p:nvPr/>
        </p:nvGrpSpPr>
        <p:grpSpPr>
          <a:xfrm>
            <a:off x="395536" y="3068960"/>
            <a:ext cx="8064896" cy="2088232"/>
            <a:chOff x="395536" y="3068960"/>
            <a:chExt cx="8064896" cy="2088232"/>
          </a:xfrm>
        </p:grpSpPr>
        <p:sp>
          <p:nvSpPr>
            <p:cNvPr id="9" name="Oval 8"/>
            <p:cNvSpPr/>
            <p:nvPr/>
          </p:nvSpPr>
          <p:spPr>
            <a:xfrm>
              <a:off x="2411760" y="4149080"/>
              <a:ext cx="792088" cy="360040"/>
            </a:xfrm>
            <a:prstGeom prst="ellipse">
              <a:avLst/>
            </a:prstGeom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90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524328" y="4149080"/>
              <a:ext cx="936104" cy="360040"/>
            </a:xfrm>
            <a:prstGeom prst="ellipse">
              <a:avLst/>
            </a:prstGeom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360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796136" y="4149080"/>
              <a:ext cx="936104" cy="360040"/>
            </a:xfrm>
            <a:prstGeom prst="ellipse">
              <a:avLst/>
            </a:prstGeom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270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139952" y="4149080"/>
              <a:ext cx="936104" cy="360040"/>
            </a:xfrm>
            <a:prstGeom prst="ellipse">
              <a:avLst/>
            </a:prstGeom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180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95536" y="4797152"/>
              <a:ext cx="792088" cy="360040"/>
            </a:xfrm>
            <a:prstGeom prst="ellipse">
              <a:avLst/>
            </a:prstGeom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-1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67544" y="3068960"/>
              <a:ext cx="792088" cy="360040"/>
            </a:xfrm>
            <a:prstGeom prst="ellipse">
              <a:avLst/>
            </a:prstGeom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1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Bent Arrow 15"/>
          <p:cNvSpPr/>
          <p:nvPr/>
        </p:nvSpPr>
        <p:spPr>
          <a:xfrm rot="6904002" flipV="1">
            <a:off x="3877327" y="2668989"/>
            <a:ext cx="1389347" cy="940071"/>
          </a:xfrm>
          <a:prstGeom prst="bentArrow">
            <a:avLst>
              <a:gd name="adj1" fmla="val 16755"/>
              <a:gd name="adj2" fmla="val 27147"/>
              <a:gd name="adj3" fmla="val 25000"/>
              <a:gd name="adj4" fmla="val 8123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76056" y="2420888"/>
            <a:ext cx="2736304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 = sin </a:t>
            </a:r>
            <a:r>
              <a:rPr lang="en-GB" sz="32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43" name="Picture 7"/>
          <p:cNvPicPr>
            <a:picLocks noChangeAspect="1" noChangeArrowheads="1"/>
          </p:cNvPicPr>
          <p:nvPr/>
        </p:nvPicPr>
        <p:blipFill>
          <a:blip r:embed="rId4" cstate="print"/>
          <a:srcRect l="8235" r="13531"/>
          <a:stretch>
            <a:fillRect/>
          </a:stretch>
        </p:blipFill>
        <p:spPr bwMode="auto">
          <a:xfrm>
            <a:off x="683567" y="1916832"/>
            <a:ext cx="7713059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grpSp>
        <p:nvGrpSpPr>
          <p:cNvPr id="20" name="Group 19"/>
          <p:cNvGrpSpPr/>
          <p:nvPr/>
        </p:nvGrpSpPr>
        <p:grpSpPr>
          <a:xfrm>
            <a:off x="251520" y="2996952"/>
            <a:ext cx="8064896" cy="2088232"/>
            <a:chOff x="395536" y="3068960"/>
            <a:chExt cx="8064896" cy="2088232"/>
          </a:xfrm>
        </p:grpSpPr>
        <p:sp>
          <p:nvSpPr>
            <p:cNvPr id="21" name="Oval 20"/>
            <p:cNvSpPr/>
            <p:nvPr/>
          </p:nvSpPr>
          <p:spPr>
            <a:xfrm>
              <a:off x="2411760" y="4149080"/>
              <a:ext cx="792088" cy="360040"/>
            </a:xfrm>
            <a:prstGeom prst="ellipse">
              <a:avLst/>
            </a:prstGeom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90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524328" y="4149080"/>
              <a:ext cx="936104" cy="360040"/>
            </a:xfrm>
            <a:prstGeom prst="ellipse">
              <a:avLst/>
            </a:prstGeom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360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5796136" y="4149080"/>
              <a:ext cx="936104" cy="360040"/>
            </a:xfrm>
            <a:prstGeom prst="ellipse">
              <a:avLst/>
            </a:prstGeom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270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4139952" y="4149080"/>
              <a:ext cx="936104" cy="360040"/>
            </a:xfrm>
            <a:prstGeom prst="ellipse">
              <a:avLst/>
            </a:prstGeom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180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95536" y="4797152"/>
              <a:ext cx="792088" cy="360040"/>
            </a:xfrm>
            <a:prstGeom prst="ellipse">
              <a:avLst/>
            </a:prstGeom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-1</a:t>
              </a: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467544" y="3068960"/>
              <a:ext cx="792088" cy="360040"/>
            </a:xfrm>
            <a:prstGeom prst="ellipse">
              <a:avLst/>
            </a:prstGeom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</a:rPr>
                <a:t>1</a:t>
              </a:r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Oval 26"/>
          <p:cNvSpPr/>
          <p:nvPr/>
        </p:nvSpPr>
        <p:spPr>
          <a:xfrm>
            <a:off x="395536" y="2276872"/>
            <a:ext cx="792088" cy="360040"/>
          </a:xfrm>
          <a:prstGeom prst="ellipse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251520" y="5517232"/>
            <a:ext cx="792088" cy="360040"/>
          </a:xfrm>
          <a:prstGeom prst="ellipse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-2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Bent Arrow 30"/>
          <p:cNvSpPr/>
          <p:nvPr/>
        </p:nvSpPr>
        <p:spPr>
          <a:xfrm rot="6904002" flipV="1">
            <a:off x="3344478" y="2103346"/>
            <a:ext cx="853873" cy="694789"/>
          </a:xfrm>
          <a:prstGeom prst="bentArrow">
            <a:avLst>
              <a:gd name="adj1" fmla="val 16755"/>
              <a:gd name="adj2" fmla="val 27147"/>
              <a:gd name="adj3" fmla="val 25000"/>
              <a:gd name="adj4" fmla="val 75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2" name="Bent Arrow 31"/>
          <p:cNvSpPr/>
          <p:nvPr/>
        </p:nvSpPr>
        <p:spPr>
          <a:xfrm rot="6904002" flipV="1">
            <a:off x="4476514" y="3649555"/>
            <a:ext cx="1127076" cy="506276"/>
          </a:xfrm>
          <a:prstGeom prst="bentArrow">
            <a:avLst>
              <a:gd name="adj1" fmla="val 21215"/>
              <a:gd name="adj2" fmla="val 27147"/>
              <a:gd name="adj3" fmla="val 50000"/>
              <a:gd name="adj4" fmla="val 81231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220072" y="3284984"/>
            <a:ext cx="2736304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 = sin </a:t>
            </a:r>
            <a:r>
              <a:rPr lang="en-GB" sz="32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211960" y="2132856"/>
            <a:ext cx="2736304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 = 2sin </a:t>
            </a:r>
            <a:r>
              <a:rPr lang="en-GB" sz="32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771800" y="2348880"/>
            <a:ext cx="0" cy="1800200"/>
          </a:xfrm>
          <a:prstGeom prst="straightConnector1">
            <a:avLst/>
          </a:prstGeom>
          <a:ln w="85725">
            <a:solidFill>
              <a:srgbClr val="FFFF0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1115616" y="4221088"/>
            <a:ext cx="6768752" cy="0"/>
          </a:xfrm>
          <a:prstGeom prst="straightConnector1">
            <a:avLst/>
          </a:prstGeom>
          <a:ln w="85725">
            <a:solidFill>
              <a:srgbClr val="FFFF0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Bent Arrow 37"/>
          <p:cNvSpPr/>
          <p:nvPr/>
        </p:nvSpPr>
        <p:spPr>
          <a:xfrm rot="10800000" flipH="1">
            <a:off x="1403648" y="2492896"/>
            <a:ext cx="1368152" cy="576064"/>
          </a:xfrm>
          <a:prstGeom prst="bentArrow">
            <a:avLst>
              <a:gd name="adj1" fmla="val 25000"/>
              <a:gd name="adj2" fmla="val 18918"/>
              <a:gd name="adj3" fmla="val 40650"/>
              <a:gd name="adj4" fmla="val 77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9" name="Bent Arrow 38"/>
          <p:cNvSpPr/>
          <p:nvPr/>
        </p:nvSpPr>
        <p:spPr>
          <a:xfrm rot="5400000" flipH="1" flipV="1">
            <a:off x="1367644" y="4545124"/>
            <a:ext cx="1368152" cy="576064"/>
          </a:xfrm>
          <a:prstGeom prst="bentArrow">
            <a:avLst>
              <a:gd name="adj1" fmla="val 25000"/>
              <a:gd name="adj2" fmla="val 18918"/>
              <a:gd name="adj3" fmla="val 40650"/>
              <a:gd name="adj4" fmla="val 772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251520" y="1772816"/>
            <a:ext cx="2304256" cy="9361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Amplitude = 2</a:t>
            </a:r>
            <a:endParaRPr lang="en-GB" sz="24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051720" y="5013176"/>
            <a:ext cx="1944216" cy="9361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period = 360°</a:t>
            </a:r>
            <a:endParaRPr lang="en-GB" sz="24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219075" cy="476250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219075" cy="476250"/>
          </a:xfrm>
          <a:prstGeom prst="rect">
            <a:avLst/>
          </a:prstGeom>
          <a:noFill/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5" grpId="0" animBg="1"/>
      <p:bldP spid="27" grpId="0" animBg="1"/>
      <p:bldP spid="28" grpId="0" animBg="1"/>
      <p:bldP spid="31" grpId="0" animBg="1"/>
      <p:bldP spid="32" grpId="0" animBg="1"/>
      <p:bldP spid="30" grpId="0" animBg="1"/>
      <p:bldP spid="29" grpId="0" animBg="1"/>
      <p:bldP spid="38" grpId="0" animBg="1"/>
      <p:bldP spid="39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Theme2">
  <a:themeElements>
    <a:clrScheme name="Lorry White">
      <a:dk1>
        <a:srgbClr val="5F5F5F"/>
      </a:dk1>
      <a:lt1>
        <a:srgbClr val="7F7F7F"/>
      </a:lt1>
      <a:dk2>
        <a:srgbClr val="5F5F5F"/>
      </a:dk2>
      <a:lt2>
        <a:srgbClr val="F2F2F2"/>
      </a:lt2>
      <a:accent1>
        <a:srgbClr val="89AFD5"/>
      </a:accent1>
      <a:accent2>
        <a:srgbClr val="336394"/>
      </a:accent2>
      <a:accent3>
        <a:srgbClr val="234466"/>
      </a:accent3>
      <a:accent4>
        <a:srgbClr val="5D91C7"/>
      </a:accent4>
      <a:accent5>
        <a:srgbClr val="CFDFEE"/>
      </a:accent5>
      <a:accent6>
        <a:srgbClr val="A2C0DF"/>
      </a:accent6>
      <a:hlink>
        <a:srgbClr val="0070C0"/>
      </a:hlink>
      <a:folHlink>
        <a:srgbClr val="33639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Lorry White">
      <a:dk1>
        <a:srgbClr val="5F5F5F"/>
      </a:dk1>
      <a:lt1>
        <a:srgbClr val="7F7F7F"/>
      </a:lt1>
      <a:dk2>
        <a:srgbClr val="5F5F5F"/>
      </a:dk2>
      <a:lt2>
        <a:srgbClr val="F2F2F2"/>
      </a:lt2>
      <a:accent1>
        <a:srgbClr val="89AFD5"/>
      </a:accent1>
      <a:accent2>
        <a:srgbClr val="336394"/>
      </a:accent2>
      <a:accent3>
        <a:srgbClr val="234466"/>
      </a:accent3>
      <a:accent4>
        <a:srgbClr val="5D91C7"/>
      </a:accent4>
      <a:accent5>
        <a:srgbClr val="CFDFEE"/>
      </a:accent5>
      <a:accent6>
        <a:srgbClr val="A2C0DF"/>
      </a:accent6>
      <a:hlink>
        <a:srgbClr val="0070C0"/>
      </a:hlink>
      <a:folHlink>
        <a:srgbClr val="336394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eme7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482</TotalTime>
  <Words>338</Words>
  <Application>Microsoft Office PowerPoint</Application>
  <PresentationFormat>On-screen Show (4:3)</PresentationFormat>
  <Paragraphs>207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Theme2</vt:lpstr>
      <vt:lpstr>1_Default Design</vt:lpstr>
      <vt:lpstr>Theme7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DOAA</dc:creator>
  <cp:lastModifiedBy>DOAA</cp:lastModifiedBy>
  <cp:revision>53</cp:revision>
  <dcterms:created xsi:type="dcterms:W3CDTF">2011-09-28T17:59:39Z</dcterms:created>
  <dcterms:modified xsi:type="dcterms:W3CDTF">2012-09-07T18:51:03Z</dcterms:modified>
</cp:coreProperties>
</file>