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9" r:id="rId5"/>
    <p:sldId id="257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C17-161C-4CF4-9606-50D9C823D7C1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7930-3FED-4B9B-9F1B-E2BA2DB544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C17-161C-4CF4-9606-50D9C823D7C1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7930-3FED-4B9B-9F1B-E2BA2DB544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C17-161C-4CF4-9606-50D9C823D7C1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7930-3FED-4B9B-9F1B-E2BA2DB544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C17-161C-4CF4-9606-50D9C823D7C1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7930-3FED-4B9B-9F1B-E2BA2DB544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C17-161C-4CF4-9606-50D9C823D7C1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7930-3FED-4B9B-9F1B-E2BA2DB544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C17-161C-4CF4-9606-50D9C823D7C1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7930-3FED-4B9B-9F1B-E2BA2DB544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C17-161C-4CF4-9606-50D9C823D7C1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7930-3FED-4B9B-9F1B-E2BA2DB544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C17-161C-4CF4-9606-50D9C823D7C1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7930-3FED-4B9B-9F1B-E2BA2DB544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C17-161C-4CF4-9606-50D9C823D7C1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7930-3FED-4B9B-9F1B-E2BA2DB544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C17-161C-4CF4-9606-50D9C823D7C1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7930-3FED-4B9B-9F1B-E2BA2DB544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C17-161C-4CF4-9606-50D9C823D7C1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7930-3FED-4B9B-9F1B-E2BA2DB544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B5C17-161C-4CF4-9606-50D9C823D7C1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C7930-3FED-4B9B-9F1B-E2BA2DB5445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_2_by_panoptico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915" y="692696"/>
            <a:ext cx="6874382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Translations of </a:t>
            </a:r>
          </a:p>
          <a:p>
            <a:pPr algn="ctr"/>
            <a:r>
              <a:rPr lang="en-GB" sz="8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Trigonometric</a:t>
            </a:r>
          </a:p>
          <a:p>
            <a:pPr algn="ctr"/>
            <a:r>
              <a:rPr lang="en-GB" sz="8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Graphs </a:t>
            </a:r>
            <a:endParaRPr lang="en-GB" sz="60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77011861jh6to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0577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971600" y="1196752"/>
            <a:ext cx="6984776" cy="14401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Horizontal Translations </a:t>
            </a:r>
            <a:endParaRPr lang="en-GB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19672" y="2780928"/>
            <a:ext cx="5904656" cy="20882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Horizontal Translations of a</a:t>
            </a:r>
          </a:p>
          <a:p>
            <a:pPr algn="ctr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u="sng" dirty="0" smtClean="0">
                <a:latin typeface="Times New Roman" pitchFamily="18" charset="0"/>
                <a:cs typeface="Times New Roman" pitchFamily="18" charset="0"/>
              </a:rPr>
              <a:t>Periodic Function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is called a </a:t>
            </a:r>
            <a:r>
              <a:rPr lang="en-GB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Phase Shift  </a:t>
            </a:r>
            <a:endParaRPr lang="en-GB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23728" y="5085184"/>
            <a:ext cx="5184576" cy="14401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Shifting the graph to the right or to the left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251520" y="0"/>
            <a:ext cx="2088232" cy="1656184"/>
          </a:xfrm>
          <a:prstGeom prst="star5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77011861jh6to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0577"/>
          </a:xfrm>
          <a:prstGeom prst="rect">
            <a:avLst/>
          </a:prstGeom>
        </p:spPr>
      </p:pic>
      <p:sp>
        <p:nvSpPr>
          <p:cNvPr id="63" name="Cloud 62"/>
          <p:cNvSpPr/>
          <p:nvPr/>
        </p:nvSpPr>
        <p:spPr>
          <a:xfrm>
            <a:off x="971600" y="1916832"/>
            <a:ext cx="7488832" cy="3888432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Graph the function of </a:t>
            </a:r>
          </a:p>
          <a:p>
            <a:pPr algn="ctr"/>
            <a:r>
              <a:rPr lang="en-GB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sin (</a:t>
            </a:r>
            <a:r>
              <a:rPr lang="el-G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GB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90° )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3" cstate="print"/>
          <a:srcRect l="12353" r="19295"/>
          <a:stretch>
            <a:fillRect/>
          </a:stretch>
        </p:blipFill>
        <p:spPr bwMode="auto">
          <a:xfrm>
            <a:off x="1043608" y="1772816"/>
            <a:ext cx="7272808" cy="4740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ounded Rectangle 2"/>
          <p:cNvSpPr/>
          <p:nvPr/>
        </p:nvSpPr>
        <p:spPr>
          <a:xfrm>
            <a:off x="395536" y="404664"/>
            <a:ext cx="4752528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Horizontal Translations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12119" r="19530"/>
          <a:stretch>
            <a:fillRect/>
          </a:stretch>
        </p:blipFill>
        <p:spPr bwMode="auto">
          <a:xfrm>
            <a:off x="1043608" y="1772816"/>
            <a:ext cx="7358224" cy="4796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Curved Up Arrow 33"/>
          <p:cNvSpPr/>
          <p:nvPr/>
        </p:nvSpPr>
        <p:spPr>
          <a:xfrm rot="7932260">
            <a:off x="1689635" y="2029479"/>
            <a:ext cx="1934071" cy="1045874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evel 13"/>
          <p:cNvSpPr/>
          <p:nvPr/>
        </p:nvSpPr>
        <p:spPr>
          <a:xfrm>
            <a:off x="3059832" y="1412776"/>
            <a:ext cx="3168352" cy="1152128"/>
          </a:xfrm>
          <a:prstGeom prst="bevel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= sin (</a:t>
            </a: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90° )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Bent Arrow 37"/>
          <p:cNvSpPr/>
          <p:nvPr/>
        </p:nvSpPr>
        <p:spPr>
          <a:xfrm flipH="1" flipV="1">
            <a:off x="5004048" y="2564904"/>
            <a:ext cx="1800200" cy="1008112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Bevel 32"/>
          <p:cNvSpPr/>
          <p:nvPr/>
        </p:nvSpPr>
        <p:spPr>
          <a:xfrm>
            <a:off x="6372200" y="1412776"/>
            <a:ext cx="1872208" cy="1152128"/>
          </a:xfrm>
          <a:prstGeom prst="bevel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= sin </a:t>
            </a: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339752" y="4077072"/>
            <a:ext cx="1080120" cy="0"/>
          </a:xfrm>
          <a:prstGeom prst="straightConnector1">
            <a:avLst/>
          </a:prstGeom>
          <a:ln w="7302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Bent Arrow 48"/>
          <p:cNvSpPr/>
          <p:nvPr/>
        </p:nvSpPr>
        <p:spPr>
          <a:xfrm rot="16200000">
            <a:off x="2159732" y="4905164"/>
            <a:ext cx="1944216" cy="720080"/>
          </a:xfrm>
          <a:prstGeom prst="bentArrow">
            <a:avLst>
              <a:gd name="adj1" fmla="val 25000"/>
              <a:gd name="adj2" fmla="val 25894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Bevel 47"/>
          <p:cNvSpPr/>
          <p:nvPr/>
        </p:nvSpPr>
        <p:spPr>
          <a:xfrm>
            <a:off x="3491880" y="5733256"/>
            <a:ext cx="3888432" cy="936104"/>
          </a:xfrm>
          <a:prstGeom prst="bevel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Shifted 90° to the left 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Bevel 49"/>
          <p:cNvSpPr/>
          <p:nvPr/>
        </p:nvSpPr>
        <p:spPr>
          <a:xfrm>
            <a:off x="6372200" y="1412776"/>
            <a:ext cx="1872208" cy="1152128"/>
          </a:xfrm>
          <a:prstGeom prst="bevel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= sin </a:t>
            </a: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Bent Arrow 50"/>
          <p:cNvSpPr/>
          <p:nvPr/>
        </p:nvSpPr>
        <p:spPr>
          <a:xfrm flipH="1" flipV="1">
            <a:off x="5004048" y="2564904"/>
            <a:ext cx="1800200" cy="1008112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755576" y="2636912"/>
            <a:ext cx="7128792" cy="2952328"/>
            <a:chOff x="827584" y="2420888"/>
            <a:chExt cx="7128792" cy="2952328"/>
          </a:xfrm>
        </p:grpSpPr>
        <p:sp>
          <p:nvSpPr>
            <p:cNvPr id="54" name="Oval 53"/>
            <p:cNvSpPr/>
            <p:nvPr/>
          </p:nvSpPr>
          <p:spPr>
            <a:xfrm>
              <a:off x="4067944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90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5220072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180</a:t>
              </a:r>
              <a:r>
                <a:rPr lang="en-GB" dirty="0" smtClean="0"/>
                <a:t> </a:t>
              </a:r>
              <a:endParaRPr lang="en-GB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6156176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270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7164288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360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2051720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-90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827584" y="3933056"/>
              <a:ext cx="1008112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-180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2843808" y="2420888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1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2843808" y="501317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-1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  <p:bldP spid="34" grpId="0" animBg="1"/>
      <p:bldP spid="14" grpId="0" animBg="1"/>
      <p:bldP spid="38" grpId="0" animBg="1"/>
      <p:bldP spid="33" grpId="0" animBg="1"/>
      <p:bldP spid="49" grpId="0" animBg="1"/>
      <p:bldP spid="48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77011861jh6to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0577"/>
          </a:xfrm>
          <a:prstGeom prst="rect">
            <a:avLst/>
          </a:prstGeom>
        </p:spPr>
      </p:pic>
      <p:sp>
        <p:nvSpPr>
          <p:cNvPr id="24" name="Cloud 23"/>
          <p:cNvSpPr/>
          <p:nvPr/>
        </p:nvSpPr>
        <p:spPr>
          <a:xfrm>
            <a:off x="971600" y="1916832"/>
            <a:ext cx="7488832" cy="3888432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Graph the function of </a:t>
            </a:r>
          </a:p>
          <a:p>
            <a:pPr algn="ctr"/>
            <a:r>
              <a:rPr lang="en-GB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sin (</a:t>
            </a:r>
            <a:r>
              <a:rPr lang="el-G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GB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90° )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95536" y="404664"/>
            <a:ext cx="4752528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Horizontal Translations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6782" r="30824"/>
          <a:stretch>
            <a:fillRect/>
          </a:stretch>
        </p:blipFill>
        <p:spPr bwMode="auto">
          <a:xfrm>
            <a:off x="1907704" y="1772816"/>
            <a:ext cx="6624736" cy="473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9123" r="36064"/>
          <a:stretch>
            <a:fillRect/>
          </a:stretch>
        </p:blipFill>
        <p:spPr bwMode="auto">
          <a:xfrm>
            <a:off x="1979712" y="1772816"/>
            <a:ext cx="6264696" cy="4715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/>
          <p:nvPr/>
        </p:nvGrpSpPr>
        <p:grpSpPr>
          <a:xfrm>
            <a:off x="2123728" y="2636912"/>
            <a:ext cx="5904656" cy="2952328"/>
            <a:chOff x="2051720" y="2420888"/>
            <a:chExt cx="5904656" cy="2952328"/>
          </a:xfrm>
        </p:grpSpPr>
        <p:sp>
          <p:nvSpPr>
            <p:cNvPr id="5" name="Oval 4"/>
            <p:cNvSpPr/>
            <p:nvPr/>
          </p:nvSpPr>
          <p:spPr>
            <a:xfrm>
              <a:off x="4067944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90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220072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180</a:t>
              </a:r>
              <a:r>
                <a:rPr lang="en-GB" dirty="0" smtClean="0"/>
                <a:t> </a:t>
              </a:r>
              <a:endParaRPr lang="en-GB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270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164288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360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051720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-90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843808" y="2420888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1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843808" y="501317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-1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Bent Arrow 18"/>
          <p:cNvSpPr/>
          <p:nvPr/>
        </p:nvSpPr>
        <p:spPr>
          <a:xfrm flipV="1">
            <a:off x="2915816" y="2564904"/>
            <a:ext cx="936104" cy="1008112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1547664" y="1700808"/>
            <a:ext cx="1872208" cy="1152128"/>
          </a:xfrm>
          <a:prstGeom prst="bevel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= sin </a:t>
            </a: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urved Up Arrow 19"/>
          <p:cNvSpPr/>
          <p:nvPr/>
        </p:nvSpPr>
        <p:spPr>
          <a:xfrm rot="14968675" flipH="1">
            <a:off x="5801878" y="2122846"/>
            <a:ext cx="1934071" cy="1045874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Bevel 14"/>
          <p:cNvSpPr/>
          <p:nvPr/>
        </p:nvSpPr>
        <p:spPr>
          <a:xfrm>
            <a:off x="5364088" y="1628800"/>
            <a:ext cx="3168352" cy="1152128"/>
          </a:xfrm>
          <a:prstGeom prst="bevel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= sin (</a:t>
            </a: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 –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90° )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Bent Arrow 21"/>
          <p:cNvSpPr/>
          <p:nvPr/>
        </p:nvSpPr>
        <p:spPr>
          <a:xfrm rot="5400000" flipH="1">
            <a:off x="2951820" y="4761148"/>
            <a:ext cx="1944216" cy="720080"/>
          </a:xfrm>
          <a:prstGeom prst="bentArrow">
            <a:avLst>
              <a:gd name="adj1" fmla="val 25000"/>
              <a:gd name="adj2" fmla="val 25894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Bevel 20"/>
          <p:cNvSpPr/>
          <p:nvPr/>
        </p:nvSpPr>
        <p:spPr>
          <a:xfrm>
            <a:off x="1835696" y="5733256"/>
            <a:ext cx="3888432" cy="936104"/>
          </a:xfrm>
          <a:prstGeom prst="bevel">
            <a:avLst/>
          </a:prstGeom>
          <a:solidFill>
            <a:srgbClr val="92D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Shifted 90° to the right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563888" y="4077072"/>
            <a:ext cx="1080120" cy="0"/>
          </a:xfrm>
          <a:prstGeom prst="straightConnector1">
            <a:avLst/>
          </a:prstGeom>
          <a:ln w="7302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19" grpId="0" animBg="1"/>
      <p:bldP spid="18" grpId="0" animBg="1"/>
      <p:bldP spid="20" grpId="0" animBg="1"/>
      <p:bldP spid="15" grpId="0" animBg="1"/>
      <p:bldP spid="22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rafting-instruments_~c00373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731743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971600" y="1196752"/>
            <a:ext cx="6984776" cy="14401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Vertical  Translations </a:t>
            </a:r>
            <a:endParaRPr lang="en-GB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19672" y="2780928"/>
            <a:ext cx="5904656" cy="20882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Vertical Translations of a</a:t>
            </a:r>
          </a:p>
          <a:p>
            <a:pPr algn="ctr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u="sng" dirty="0" smtClean="0">
                <a:latin typeface="Times New Roman" pitchFamily="18" charset="0"/>
                <a:cs typeface="Times New Roman" pitchFamily="18" charset="0"/>
              </a:rPr>
              <a:t>Periodic Function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is called a </a:t>
            </a:r>
            <a:r>
              <a:rPr lang="en-GB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Vertical Shift  </a:t>
            </a:r>
            <a:endParaRPr lang="en-GB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23728" y="5085184"/>
            <a:ext cx="5184576" cy="14401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Shifting the graph upwards</a:t>
            </a:r>
          </a:p>
          <a:p>
            <a:pPr algn="ctr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or downwards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251520" y="0"/>
            <a:ext cx="2088232" cy="1656184"/>
          </a:xfrm>
          <a:prstGeom prst="star5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afting-instruments_~c00373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7317432"/>
          </a:xfrm>
          <a:prstGeom prst="rect">
            <a:avLst/>
          </a:prstGeom>
        </p:spPr>
      </p:pic>
      <p:sp>
        <p:nvSpPr>
          <p:cNvPr id="4" name="Cloud 3"/>
          <p:cNvSpPr/>
          <p:nvPr/>
        </p:nvSpPr>
        <p:spPr>
          <a:xfrm>
            <a:off x="971600" y="1916832"/>
            <a:ext cx="7488832" cy="3888432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Graph the function of </a:t>
            </a:r>
          </a:p>
          <a:p>
            <a:pPr algn="ctr"/>
            <a:r>
              <a:rPr lang="en-GB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Times New Roman" pitchFamily="18" charset="0"/>
              </a:rPr>
              <a:t>θ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Times New Roman" pitchFamily="18" charset="0"/>
              </a:rPr>
              <a:t> +3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16236" t="1942" r="33530"/>
          <a:stretch>
            <a:fillRect/>
          </a:stretch>
        </p:blipFill>
        <p:spPr bwMode="auto">
          <a:xfrm>
            <a:off x="827584" y="1556792"/>
            <a:ext cx="7488832" cy="49473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395536" y="404664"/>
            <a:ext cx="4752528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Vertical Translations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Bent Arrow 27"/>
          <p:cNvSpPr/>
          <p:nvPr/>
        </p:nvSpPr>
        <p:spPr>
          <a:xfrm rot="3670818" flipV="1">
            <a:off x="6803487" y="3312600"/>
            <a:ext cx="1152128" cy="1008112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Bevel 10"/>
          <p:cNvSpPr/>
          <p:nvPr/>
        </p:nvSpPr>
        <p:spPr>
          <a:xfrm>
            <a:off x="6228184" y="2636912"/>
            <a:ext cx="1872208" cy="1152128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GB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endParaRPr lang="en-GB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17059" t="1540" r="32706"/>
          <a:stretch>
            <a:fillRect/>
          </a:stretch>
        </p:blipFill>
        <p:spPr bwMode="auto">
          <a:xfrm>
            <a:off x="899592" y="1556792"/>
            <a:ext cx="7632848" cy="4904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7" name="Group 16"/>
          <p:cNvGrpSpPr/>
          <p:nvPr/>
        </p:nvGrpSpPr>
        <p:grpSpPr>
          <a:xfrm>
            <a:off x="395536" y="4797152"/>
            <a:ext cx="8400934" cy="1440160"/>
            <a:chOff x="1696949" y="3933056"/>
            <a:chExt cx="6761727" cy="1440160"/>
          </a:xfrm>
        </p:grpSpPr>
        <p:sp>
          <p:nvSpPr>
            <p:cNvPr id="18" name="Oval 17"/>
            <p:cNvSpPr/>
            <p:nvPr/>
          </p:nvSpPr>
          <p:spPr>
            <a:xfrm>
              <a:off x="4067944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90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290324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180</a:t>
              </a:r>
              <a:r>
                <a:rPr lang="en-GB" dirty="0" smtClean="0"/>
                <a:t> </a:t>
              </a:r>
              <a:endParaRPr lang="en-GB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6449477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270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7666588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360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1696949" y="393305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-90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2843808" y="5013176"/>
              <a:ext cx="792088" cy="360040"/>
            </a:xfrm>
            <a:prstGeom prst="ellipse">
              <a:avLst/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-1 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Bent Arrow 30"/>
          <p:cNvSpPr/>
          <p:nvPr/>
        </p:nvSpPr>
        <p:spPr>
          <a:xfrm rot="10800000" flipV="1">
            <a:off x="7164288" y="4509120"/>
            <a:ext cx="936104" cy="1008112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Bent Arrow 31"/>
          <p:cNvSpPr/>
          <p:nvPr/>
        </p:nvSpPr>
        <p:spPr>
          <a:xfrm rot="5400000" flipV="1">
            <a:off x="3599892" y="1880828"/>
            <a:ext cx="936104" cy="1008112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Bevel 14"/>
          <p:cNvSpPr/>
          <p:nvPr/>
        </p:nvSpPr>
        <p:spPr>
          <a:xfrm>
            <a:off x="7271792" y="5373216"/>
            <a:ext cx="1872208" cy="1152128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GB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endParaRPr lang="en-GB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evel 8"/>
          <p:cNvSpPr/>
          <p:nvPr/>
        </p:nvSpPr>
        <p:spPr>
          <a:xfrm>
            <a:off x="4499992" y="1196752"/>
            <a:ext cx="3168352" cy="1152128"/>
          </a:xfrm>
          <a:prstGeom prst="bevel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GB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GB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GB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Curved Left Arrow 32"/>
          <p:cNvSpPr/>
          <p:nvPr/>
        </p:nvSpPr>
        <p:spPr>
          <a:xfrm rot="10800000">
            <a:off x="827584" y="2852936"/>
            <a:ext cx="1224136" cy="2736304"/>
          </a:xfrm>
          <a:prstGeom prst="curvedLeftArrow">
            <a:avLst/>
          </a:pr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evel 13"/>
          <p:cNvSpPr/>
          <p:nvPr/>
        </p:nvSpPr>
        <p:spPr>
          <a:xfrm>
            <a:off x="467544" y="5085184"/>
            <a:ext cx="3168352" cy="1512168"/>
          </a:xfrm>
          <a:prstGeom prst="bevel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Shifted 3 units upwards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835696" y="1700808"/>
            <a:ext cx="984109" cy="36004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835696" y="4005064"/>
            <a:ext cx="984109" cy="36004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835696" y="3356992"/>
            <a:ext cx="984109" cy="36004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195736" y="2132856"/>
            <a:ext cx="0" cy="2160240"/>
          </a:xfrm>
          <a:prstGeom prst="straightConnector1">
            <a:avLst/>
          </a:prstGeom>
          <a:ln w="730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8" grpId="0" animBg="1"/>
      <p:bldP spid="11" grpId="0" animBg="1"/>
      <p:bldP spid="31" grpId="0" animBg="1"/>
      <p:bldP spid="32" grpId="0" animBg="1"/>
      <p:bldP spid="15" grpId="0" animBg="1"/>
      <p:bldP spid="9" grpId="0" animBg="1"/>
      <p:bldP spid="33" grpId="0" animBg="1"/>
      <p:bldP spid="14" grpId="0" animBg="1"/>
      <p:bldP spid="34" grpId="0" animBg="1"/>
      <p:bldP spid="35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afting-instruments_~c00373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731743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475656" y="188640"/>
            <a:ext cx="6912768" cy="136815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Concept Summary 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51520" y="2492896"/>
            <a:ext cx="8064896" cy="1656184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l-GR" sz="4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GB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GB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) + </a:t>
            </a:r>
            <a:r>
              <a:rPr lang="en-GB" sz="4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endParaRPr lang="en-GB" sz="4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23528" y="980728"/>
            <a:ext cx="2376264" cy="1296144"/>
          </a:xfrm>
          <a:prstGeom prst="wedgeRoundRectCallout">
            <a:avLst>
              <a:gd name="adj1" fmla="val 43208"/>
              <a:gd name="adj2" fmla="val 125099"/>
              <a:gd name="adj3" fmla="val 16667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Amplitude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588224" y="1052736"/>
            <a:ext cx="2376264" cy="1296144"/>
          </a:xfrm>
          <a:prstGeom prst="wedgeRoundRectCallout">
            <a:avLst>
              <a:gd name="adj1" fmla="val -39173"/>
              <a:gd name="adj2" fmla="val 113175"/>
              <a:gd name="adj3" fmla="val 16667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Vertical Shift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043608" y="4797152"/>
            <a:ext cx="2376264" cy="1296144"/>
          </a:xfrm>
          <a:prstGeom prst="wedgeRoundRectCallout">
            <a:avLst>
              <a:gd name="adj1" fmla="val 55674"/>
              <a:gd name="adj2" fmla="val -131258"/>
              <a:gd name="adj3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 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940152" y="4941168"/>
            <a:ext cx="2376264" cy="1296144"/>
          </a:xfrm>
          <a:prstGeom prst="wedgeRoundRectCallout">
            <a:avLst>
              <a:gd name="adj1" fmla="val -60851"/>
              <a:gd name="adj2" fmla="val -148150"/>
              <a:gd name="adj3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Phase Shift 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afting-instruments_~c00373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731743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39552" y="188640"/>
            <a:ext cx="3816424" cy="93610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Guides 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87624" y="1196752"/>
            <a:ext cx="7632848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Determine the </a:t>
            </a:r>
            <a:r>
              <a:rPr lang="en-GB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vertical shift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graph the </a:t>
            </a:r>
            <a:r>
              <a:rPr lang="en-GB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midline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87624" y="2420888"/>
            <a:ext cx="7560840" cy="12241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Determine the </a:t>
            </a:r>
            <a:r>
              <a:rPr lang="en-GB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amplitude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and indicate </a:t>
            </a:r>
            <a:r>
              <a:rPr lang="en-GB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maximum 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minimum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values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15616" y="3789040"/>
            <a:ext cx="7560840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Determine the </a:t>
            </a:r>
            <a:r>
              <a:rPr lang="en-GB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GB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 function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87624" y="5013176"/>
            <a:ext cx="7488832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Determine the </a:t>
            </a:r>
            <a:r>
              <a:rPr lang="en-GB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phase shift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translate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 graph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179512" y="692696"/>
            <a:ext cx="1440160" cy="1296144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179512" y="4365104"/>
            <a:ext cx="1440160" cy="1296144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179512" y="3140968"/>
            <a:ext cx="1440160" cy="1296144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251520" y="1916832"/>
            <a:ext cx="1440160" cy="1296144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676637-drafting-tools-isolated-on-wh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11" name="Flowchart: Alternate Process 10"/>
          <p:cNvSpPr/>
          <p:nvPr/>
        </p:nvSpPr>
        <p:spPr>
          <a:xfrm>
            <a:off x="1115616" y="188640"/>
            <a:ext cx="6408712" cy="108012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115616" y="1412776"/>
            <a:ext cx="6480720" cy="345638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lvl="0"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State the amplitude, period, phase shift and vertical shift for  </a:t>
            </a:r>
            <a:endParaRPr lang="en-US" sz="4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6670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3501008"/>
            <a:ext cx="4762500" cy="1104900"/>
          </a:xfrm>
          <a:prstGeom prst="rect">
            <a:avLst/>
          </a:prstGeom>
          <a:noFill/>
        </p:spPr>
      </p:pic>
      <p:sp>
        <p:nvSpPr>
          <p:cNvPr id="13" name="Rounded Rectangle 12"/>
          <p:cNvSpPr/>
          <p:nvPr/>
        </p:nvSpPr>
        <p:spPr>
          <a:xfrm>
            <a:off x="611560" y="1268760"/>
            <a:ext cx="7632848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Determine the </a:t>
            </a:r>
            <a:r>
              <a:rPr lang="en-GB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vertical shift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graph the </a:t>
            </a:r>
            <a:r>
              <a:rPr lang="en-GB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midline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0" y="692696"/>
            <a:ext cx="1440160" cy="1296144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564904"/>
            <a:ext cx="8743950" cy="3895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7" name="Straight Arrow Connector 16"/>
          <p:cNvCxnSpPr/>
          <p:nvPr/>
        </p:nvCxnSpPr>
        <p:spPr>
          <a:xfrm>
            <a:off x="395536" y="4509120"/>
            <a:ext cx="8352928" cy="0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Alternate Process 14"/>
          <p:cNvSpPr/>
          <p:nvPr/>
        </p:nvSpPr>
        <p:spPr>
          <a:xfrm>
            <a:off x="6804248" y="2996952"/>
            <a:ext cx="1944216" cy="237626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vertical shift </a:t>
            </a:r>
          </a:p>
          <a:p>
            <a:pPr algn="ctr"/>
            <a:r>
              <a:rPr lang="en-GB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– 2 </a:t>
            </a:r>
          </a:p>
          <a:p>
            <a:pPr algn="ctr"/>
            <a:r>
              <a:rPr lang="en-GB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Midline is </a:t>
            </a:r>
          </a:p>
          <a:p>
            <a:pPr algn="ctr"/>
            <a:r>
              <a:rPr lang="en-GB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– 2 </a:t>
            </a:r>
            <a:endParaRPr lang="en-GB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683568" y="1196752"/>
            <a:ext cx="7560840" cy="12241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Determine the </a:t>
            </a:r>
            <a:r>
              <a:rPr lang="en-GB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amplitude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and indicate </a:t>
            </a:r>
            <a:r>
              <a:rPr lang="en-GB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maximum 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minimum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values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0" y="692696"/>
            <a:ext cx="1440160" cy="1296144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6228184" y="2996952"/>
            <a:ext cx="2915816" cy="2952328"/>
          </a:xfrm>
          <a:prstGeom prst="flowChartAlternateProcess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Amplitude </a:t>
            </a:r>
          </a:p>
          <a:p>
            <a:pPr algn="ctr"/>
            <a:r>
              <a:rPr lang="en-GB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2 </a:t>
            </a:r>
          </a:p>
          <a:p>
            <a:pPr algn="ctr"/>
            <a:r>
              <a:rPr lang="en-GB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 = -2 +2 = 0</a:t>
            </a:r>
          </a:p>
          <a:p>
            <a:pPr algn="ctr"/>
            <a:r>
              <a:rPr lang="en-GB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 = -2 – 2 = - 4</a:t>
            </a:r>
            <a:endParaRPr lang="en-GB" sz="2400" dirty="0"/>
          </a:p>
        </p:txBody>
      </p:sp>
      <p:sp>
        <p:nvSpPr>
          <p:cNvPr id="21" name="Flowchart: Alternate Process 20"/>
          <p:cNvSpPr/>
          <p:nvPr/>
        </p:nvSpPr>
        <p:spPr>
          <a:xfrm>
            <a:off x="539552" y="3356992"/>
            <a:ext cx="432048" cy="36004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539552" y="5301208"/>
            <a:ext cx="432048" cy="36004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-4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83568" y="1196752"/>
            <a:ext cx="7560840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Determine the </a:t>
            </a:r>
            <a:r>
              <a:rPr lang="en-GB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GB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 function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6804248" y="2996952"/>
            <a:ext cx="1872208" cy="2952328"/>
          </a:xfrm>
          <a:prstGeom prst="flowChartAlternateProcess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tIns="0" bIns="1440000" rtlCol="0" anchor="ctr"/>
          <a:lstStyle/>
          <a:p>
            <a:pPr algn="ctr"/>
            <a:r>
              <a:rPr lang="en-GB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  =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619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149080"/>
            <a:ext cx="1371600" cy="121920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1676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636912"/>
            <a:ext cx="8743950" cy="3895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492896"/>
            <a:ext cx="8743950" cy="3895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" name="Flowchart: Alternate Process 32"/>
          <p:cNvSpPr/>
          <p:nvPr/>
        </p:nvSpPr>
        <p:spPr>
          <a:xfrm>
            <a:off x="683568" y="3356992"/>
            <a:ext cx="432048" cy="36004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95536" y="4509120"/>
            <a:ext cx="8352928" cy="0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Alternate Process 34"/>
          <p:cNvSpPr/>
          <p:nvPr/>
        </p:nvSpPr>
        <p:spPr>
          <a:xfrm>
            <a:off x="611560" y="5301208"/>
            <a:ext cx="432048" cy="36004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-4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0" y="764704"/>
            <a:ext cx="1440160" cy="1296144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Flowchart: Alternate Process 35"/>
          <p:cNvSpPr/>
          <p:nvPr/>
        </p:nvSpPr>
        <p:spPr>
          <a:xfrm>
            <a:off x="4644008" y="3501008"/>
            <a:ext cx="648072" cy="36004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Flowchart: Alternate Process 36"/>
          <p:cNvSpPr/>
          <p:nvPr/>
        </p:nvSpPr>
        <p:spPr>
          <a:xfrm>
            <a:off x="8388424" y="3501008"/>
            <a:ext cx="504056" cy="36004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Flowchart: Alternate Process 37"/>
          <p:cNvSpPr/>
          <p:nvPr/>
        </p:nvSpPr>
        <p:spPr>
          <a:xfrm>
            <a:off x="2555776" y="3429000"/>
            <a:ext cx="432048" cy="36004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Flowchart: Alternate Process 38"/>
          <p:cNvSpPr/>
          <p:nvPr/>
        </p:nvSpPr>
        <p:spPr>
          <a:xfrm>
            <a:off x="6588224" y="3501008"/>
            <a:ext cx="504056" cy="36004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5576" y="1196752"/>
            <a:ext cx="7488832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Determine the </a:t>
            </a:r>
            <a:r>
              <a:rPr lang="en-GB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phase shift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translate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 graph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5-Point Star 39"/>
          <p:cNvSpPr/>
          <p:nvPr/>
        </p:nvSpPr>
        <p:spPr>
          <a:xfrm>
            <a:off x="0" y="764704"/>
            <a:ext cx="1440160" cy="1296144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lowchart: Alternate Process 41"/>
          <p:cNvSpPr/>
          <p:nvPr/>
        </p:nvSpPr>
        <p:spPr>
          <a:xfrm>
            <a:off x="7308304" y="3149352"/>
            <a:ext cx="1988096" cy="2952328"/>
          </a:xfrm>
          <a:prstGeom prst="flowChartAlternateProcess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Phase shift </a:t>
            </a:r>
          </a:p>
          <a:p>
            <a:pPr algn="ctr"/>
            <a:endParaRPr lang="en-GB" sz="2400" b="1" i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/>
            <a:endParaRPr lang="en-GB" sz="2400" b="1" i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 the left 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32440" y="4221088"/>
            <a:ext cx="225493" cy="731144"/>
          </a:xfrm>
          <a:prstGeom prst="rect">
            <a:avLst/>
          </a:prstGeom>
          <a:noFill/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>
            <a:off x="1259632" y="5589240"/>
            <a:ext cx="5184576" cy="93610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Curved Down Arrow 49"/>
          <p:cNvSpPr/>
          <p:nvPr/>
        </p:nvSpPr>
        <p:spPr>
          <a:xfrm rot="16200000">
            <a:off x="287524" y="4977172"/>
            <a:ext cx="1368152" cy="720080"/>
          </a:xfrm>
          <a:prstGeom prst="curvedDownArrow">
            <a:avLst>
              <a:gd name="adj1" fmla="val 25000"/>
              <a:gd name="adj2" fmla="val 50000"/>
              <a:gd name="adj3" fmla="val 28105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5589240"/>
            <a:ext cx="4762500" cy="888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5657 L -0.00052 -0.4896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3" grpId="1" animBg="1"/>
      <p:bldP spid="13" grpId="0" animBg="1"/>
      <p:bldP spid="13" grpId="1" animBg="1"/>
      <p:bldP spid="12" grpId="0" animBg="1"/>
      <p:bldP spid="12" grpId="1" animBg="1"/>
      <p:bldP spid="15" grpId="0" animBg="1"/>
      <p:bldP spid="15" grpId="1" animBg="1"/>
      <p:bldP spid="19" grpId="0" animBg="1"/>
      <p:bldP spid="19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2" grpId="0" animBg="1"/>
      <p:bldP spid="24" grpId="0" animBg="1"/>
      <p:bldP spid="24" grpId="1" animBg="1"/>
      <p:bldP spid="25" grpId="0" animBg="1"/>
      <p:bldP spid="25" grpId="1" animBg="1"/>
      <p:bldP spid="33" grpId="0" animBg="1"/>
      <p:bldP spid="35" grpId="0" animBg="1"/>
      <p:bldP spid="23" grpId="0" animBg="1"/>
      <p:bldP spid="23" grpId="1" animBg="1"/>
      <p:bldP spid="36" grpId="0" animBg="1"/>
      <p:bldP spid="37" grpId="0" animBg="1"/>
      <p:bldP spid="38" grpId="0" animBg="1"/>
      <p:bldP spid="39" grpId="0" animBg="1"/>
      <p:bldP spid="41" grpId="0" animBg="1"/>
      <p:bldP spid="40" grpId="0" animBg="1"/>
      <p:bldP spid="42" grpId="0" animBg="1"/>
      <p:bldP spid="42" grpId="1" animBg="1"/>
      <p:bldP spid="46" grpId="0" animBg="1"/>
      <p:bldP spid="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342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DOAA</dc:creator>
  <cp:lastModifiedBy>DOAA</cp:lastModifiedBy>
  <cp:revision>41</cp:revision>
  <dcterms:created xsi:type="dcterms:W3CDTF">2011-09-30T19:20:34Z</dcterms:created>
  <dcterms:modified xsi:type="dcterms:W3CDTF">2011-10-03T14:52:28Z</dcterms:modified>
</cp:coreProperties>
</file>