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3" r:id="rId6"/>
    <p:sldId id="264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69" d="100"/>
          <a:sy n="69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3D5B-59DF-4CBF-B423-C3B162D9ED64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C7536-0253-44F8-9D53-67DE9F2B10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3D5B-59DF-4CBF-B423-C3B162D9ED64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C7536-0253-44F8-9D53-67DE9F2B10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3D5B-59DF-4CBF-B423-C3B162D9ED64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C7536-0253-44F8-9D53-67DE9F2B10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3D5B-59DF-4CBF-B423-C3B162D9ED64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C7536-0253-44F8-9D53-67DE9F2B10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3D5B-59DF-4CBF-B423-C3B162D9ED64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C7536-0253-44F8-9D53-67DE9F2B10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3D5B-59DF-4CBF-B423-C3B162D9ED64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C7536-0253-44F8-9D53-67DE9F2B10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3D5B-59DF-4CBF-B423-C3B162D9ED64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C7536-0253-44F8-9D53-67DE9F2B10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3D5B-59DF-4CBF-B423-C3B162D9ED64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C7536-0253-44F8-9D53-67DE9F2B10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3D5B-59DF-4CBF-B423-C3B162D9ED64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C7536-0253-44F8-9D53-67DE9F2B10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3D5B-59DF-4CBF-B423-C3B162D9ED64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C7536-0253-44F8-9D53-67DE9F2B10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3D5B-59DF-4CBF-B423-C3B162D9ED64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C7536-0253-44F8-9D53-67DE9F2B10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93D5B-59DF-4CBF-B423-C3B162D9ED64}" type="datetimeFigureOut">
              <a:rPr lang="en-GB" smtClean="0"/>
              <a:pPr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C7536-0253-44F8-9D53-67DE9F2B10C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609700668zae9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4392487"/>
          </a:xfrm>
          <a:solidFill>
            <a:srgbClr val="00B050"/>
          </a:solidFill>
          <a:effectLst>
            <a:softEdge rad="6350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Inverse Trigonometric Functions </a:t>
            </a:r>
            <a:endParaRPr lang="en-GB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47559280Tq685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24528" cy="7173416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755576" y="260648"/>
            <a:ext cx="7344816" cy="324036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function has an inverse function only if it is a </a:t>
            </a:r>
          </a:p>
          <a:p>
            <a:pPr algn="ctr"/>
            <a:r>
              <a:rPr lang="en-GB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one-to-one function </a:t>
            </a:r>
            <a:endParaRPr lang="en-GB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11560" y="3833664"/>
            <a:ext cx="7776864" cy="302433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Trigonometric functions are not one-to-one functions </a:t>
            </a:r>
            <a:endParaRPr lang="en-GB" sz="4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147559280Tq685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24528" cy="7173416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5" y="2800350"/>
            <a:ext cx="8905875" cy="405765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7" name="Oval 6"/>
          <p:cNvSpPr/>
          <p:nvPr/>
        </p:nvSpPr>
        <p:spPr>
          <a:xfrm>
            <a:off x="755576" y="188640"/>
            <a:ext cx="7344816" cy="208823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We have to restrict their domains, so the inverse is a function </a:t>
            </a:r>
            <a:endParaRPr lang="en-GB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8125" y="2800350"/>
            <a:ext cx="8905875" cy="405765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0" name="Oval 9"/>
          <p:cNvSpPr/>
          <p:nvPr/>
        </p:nvSpPr>
        <p:spPr>
          <a:xfrm>
            <a:off x="1187624" y="404664"/>
            <a:ext cx="6472336" cy="159256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Inverse of Sine function (Arcsine Function )</a:t>
            </a:r>
            <a:endParaRPr lang="en-GB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255568" y="2492896"/>
            <a:ext cx="3888432" cy="159256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Restrict the domain </a:t>
            </a:r>
            <a:endParaRPr lang="en-GB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147559280Tq685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24528" cy="717341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29786" t="18057" r="26552" b="19831"/>
          <a:stretch>
            <a:fillRect/>
          </a:stretch>
        </p:blipFill>
        <p:spPr bwMode="auto">
          <a:xfrm>
            <a:off x="1475656" y="1844824"/>
            <a:ext cx="6999179" cy="453650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476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476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4" cstate="print"/>
          <a:srcRect l="29951" t="18220" r="27278" b="18529"/>
          <a:stretch>
            <a:fillRect/>
          </a:stretch>
        </p:blipFill>
        <p:spPr bwMode="auto">
          <a:xfrm>
            <a:off x="1475656" y="1844824"/>
            <a:ext cx="6984776" cy="453650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grpSp>
        <p:nvGrpSpPr>
          <p:cNvPr id="16" name="Group 15"/>
          <p:cNvGrpSpPr/>
          <p:nvPr/>
        </p:nvGrpSpPr>
        <p:grpSpPr>
          <a:xfrm>
            <a:off x="2771800" y="2492896"/>
            <a:ext cx="3960440" cy="3384376"/>
            <a:chOff x="2771800" y="2492896"/>
            <a:chExt cx="3960440" cy="3384376"/>
          </a:xfrm>
        </p:grpSpPr>
        <p:sp>
          <p:nvSpPr>
            <p:cNvPr id="6" name="Oval 5"/>
            <p:cNvSpPr/>
            <p:nvPr/>
          </p:nvSpPr>
          <p:spPr>
            <a:xfrm>
              <a:off x="5724128" y="4077072"/>
              <a:ext cx="1008112" cy="1368152"/>
            </a:xfrm>
            <a:prstGeom prst="ellipse">
              <a:avLst/>
            </a:prstGeom>
            <a:effectLst>
              <a:softEdge rad="3175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84168" y="4293096"/>
              <a:ext cx="288032" cy="933922"/>
            </a:xfrm>
            <a:prstGeom prst="rect">
              <a:avLst/>
            </a:prstGeom>
            <a:noFill/>
          </p:spPr>
        </p:pic>
        <p:sp>
          <p:nvSpPr>
            <p:cNvPr id="13" name="Oval 12"/>
            <p:cNvSpPr/>
            <p:nvPr/>
          </p:nvSpPr>
          <p:spPr>
            <a:xfrm>
              <a:off x="2771800" y="4149080"/>
              <a:ext cx="1008112" cy="1368152"/>
            </a:xfrm>
            <a:prstGeom prst="ellipse">
              <a:avLst/>
            </a:prstGeom>
            <a:effectLst>
              <a:softEdge rad="3175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71800" y="4293096"/>
              <a:ext cx="648072" cy="900568"/>
            </a:xfrm>
            <a:prstGeom prst="rect">
              <a:avLst/>
            </a:prstGeom>
            <a:noFill/>
          </p:spPr>
        </p:pic>
        <p:sp>
          <p:nvSpPr>
            <p:cNvPr id="14" name="Oval 13"/>
            <p:cNvSpPr/>
            <p:nvPr/>
          </p:nvSpPr>
          <p:spPr>
            <a:xfrm>
              <a:off x="3995936" y="2492896"/>
              <a:ext cx="1008112" cy="1368152"/>
            </a:xfrm>
            <a:prstGeom prst="ellipse">
              <a:avLst/>
            </a:prstGeom>
            <a:effectLst>
              <a:softEdge rad="3175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36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GB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995936" y="4509120"/>
              <a:ext cx="1008112" cy="1368152"/>
            </a:xfrm>
            <a:prstGeom prst="ellipse">
              <a:avLst/>
            </a:prstGeom>
            <a:effectLst>
              <a:softEdge rad="3175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3600" b="1" dirty="0" smtClean="0">
                  <a:latin typeface="Times New Roman" pitchFamily="18" charset="0"/>
                  <a:cs typeface="Times New Roman" pitchFamily="18" charset="0"/>
                </a:rPr>
                <a:t>-1</a:t>
              </a:r>
              <a:endParaRPr lang="en-GB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131840" y="3068960"/>
            <a:ext cx="3240360" cy="2232248"/>
            <a:chOff x="3131840" y="3068960"/>
            <a:chExt cx="3240360" cy="2232248"/>
          </a:xfrm>
        </p:grpSpPr>
        <p:sp>
          <p:nvSpPr>
            <p:cNvPr id="21" name="Oval 20"/>
            <p:cNvSpPr/>
            <p:nvPr/>
          </p:nvSpPr>
          <p:spPr>
            <a:xfrm>
              <a:off x="4644008" y="3068960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3131840" y="4077072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4644008" y="5085184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6156176" y="4077072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8" name="Oval 27"/>
          <p:cNvSpPr/>
          <p:nvPr/>
        </p:nvSpPr>
        <p:spPr>
          <a:xfrm>
            <a:off x="0" y="332656"/>
            <a:ext cx="4788024" cy="122413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Domain:       ≤ </a:t>
            </a:r>
            <a:r>
              <a:rPr lang="en-GB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≤</a:t>
            </a:r>
            <a:endParaRPr lang="en-GB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4823520" y="332656"/>
            <a:ext cx="4320480" cy="122413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Range: -1≤ </a:t>
            </a:r>
            <a:r>
              <a:rPr lang="en-GB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≤ 1</a:t>
            </a:r>
            <a:endParaRPr lang="en-GB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620688"/>
            <a:ext cx="544434" cy="756552"/>
          </a:xfrm>
          <a:prstGeom prst="rect">
            <a:avLst/>
          </a:prstGeom>
          <a:noFill/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620688"/>
            <a:ext cx="221408" cy="717898"/>
          </a:xfrm>
          <a:prstGeom prst="rect">
            <a:avLst/>
          </a:prstGeom>
          <a:noFill/>
        </p:spPr>
      </p:pic>
      <p:pic>
        <p:nvPicPr>
          <p:cNvPr id="32" name="Picture 31"/>
          <p:cNvPicPr>
            <a:picLocks noChangeAspect="1" noChangeArrowheads="1"/>
          </p:cNvPicPr>
          <p:nvPr/>
        </p:nvPicPr>
        <p:blipFill>
          <a:blip r:embed="rId7" cstate="print"/>
          <a:srcRect l="29937" t="19063" r="27354" b="16282"/>
          <a:stretch>
            <a:fillRect/>
          </a:stretch>
        </p:blipFill>
        <p:spPr bwMode="auto">
          <a:xfrm>
            <a:off x="1475656" y="1844824"/>
            <a:ext cx="7056784" cy="465418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grpSp>
        <p:nvGrpSpPr>
          <p:cNvPr id="33" name="Group 32"/>
          <p:cNvGrpSpPr/>
          <p:nvPr/>
        </p:nvGrpSpPr>
        <p:grpSpPr>
          <a:xfrm>
            <a:off x="3635896" y="2420888"/>
            <a:ext cx="2304256" cy="3096344"/>
            <a:chOff x="3635896" y="3068960"/>
            <a:chExt cx="2304256" cy="3096344"/>
          </a:xfrm>
        </p:grpSpPr>
        <p:sp>
          <p:nvSpPr>
            <p:cNvPr id="34" name="Oval 33"/>
            <p:cNvSpPr/>
            <p:nvPr/>
          </p:nvSpPr>
          <p:spPr>
            <a:xfrm>
              <a:off x="4644008" y="3068960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3635896" y="4581128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4644008" y="5949280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5724128" y="4581128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203848" y="1988840"/>
            <a:ext cx="3168352" cy="4104456"/>
            <a:chOff x="3059832" y="1772816"/>
            <a:chExt cx="3168352" cy="4104456"/>
          </a:xfrm>
        </p:grpSpPr>
        <p:sp>
          <p:nvSpPr>
            <p:cNvPr id="44" name="Oval 43"/>
            <p:cNvSpPr/>
            <p:nvPr/>
          </p:nvSpPr>
          <p:spPr>
            <a:xfrm>
              <a:off x="3059832" y="3501008"/>
              <a:ext cx="1008112" cy="1368152"/>
            </a:xfrm>
            <a:prstGeom prst="ellipse">
              <a:avLst/>
            </a:prstGeom>
            <a:effectLst>
              <a:softEdge rad="3175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3600" b="1" dirty="0" smtClean="0">
                  <a:latin typeface="Times New Roman" pitchFamily="18" charset="0"/>
                  <a:cs typeface="Times New Roman" pitchFamily="18" charset="0"/>
                </a:rPr>
                <a:t>-1</a:t>
              </a:r>
              <a:endParaRPr lang="en-GB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3707904" y="1772816"/>
              <a:ext cx="1008112" cy="1368152"/>
            </a:xfrm>
            <a:prstGeom prst="ellipse">
              <a:avLst/>
            </a:prstGeom>
            <a:effectLst>
              <a:softEdge rad="3175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0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67944" y="1988840"/>
              <a:ext cx="288032" cy="933922"/>
            </a:xfrm>
            <a:prstGeom prst="rect">
              <a:avLst/>
            </a:prstGeom>
            <a:noFill/>
          </p:spPr>
        </p:pic>
        <p:sp>
          <p:nvSpPr>
            <p:cNvPr id="41" name="Oval 40"/>
            <p:cNvSpPr/>
            <p:nvPr/>
          </p:nvSpPr>
          <p:spPr>
            <a:xfrm>
              <a:off x="3779912" y="4509120"/>
              <a:ext cx="1008112" cy="1368152"/>
            </a:xfrm>
            <a:prstGeom prst="ellipse">
              <a:avLst/>
            </a:prstGeom>
            <a:effectLst>
              <a:softEdge rad="3175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2" name="Picture 6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1920" y="4725144"/>
              <a:ext cx="648072" cy="900568"/>
            </a:xfrm>
            <a:prstGeom prst="rect">
              <a:avLst/>
            </a:prstGeom>
            <a:noFill/>
          </p:spPr>
        </p:pic>
        <p:sp>
          <p:nvSpPr>
            <p:cNvPr id="43" name="Oval 42"/>
            <p:cNvSpPr/>
            <p:nvPr/>
          </p:nvSpPr>
          <p:spPr>
            <a:xfrm>
              <a:off x="5220072" y="3501008"/>
              <a:ext cx="1008112" cy="1368152"/>
            </a:xfrm>
            <a:prstGeom prst="ellipse">
              <a:avLst/>
            </a:prstGeom>
            <a:effectLst>
              <a:softEdge rad="3175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36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GB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5" name="Oval 44"/>
          <p:cNvSpPr/>
          <p:nvPr/>
        </p:nvSpPr>
        <p:spPr>
          <a:xfrm>
            <a:off x="0" y="332656"/>
            <a:ext cx="4716016" cy="122413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Domain:-1 ≤ </a:t>
            </a:r>
            <a:r>
              <a:rPr lang="en-GB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≤ 1 </a:t>
            </a:r>
            <a:endParaRPr lang="en-GB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4823520" y="332656"/>
            <a:ext cx="4320480" cy="122413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Range:      ≤ </a:t>
            </a:r>
            <a:r>
              <a:rPr lang="en-GB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≤</a:t>
            </a:r>
            <a:endParaRPr lang="en-GB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620688"/>
            <a:ext cx="544434" cy="756552"/>
          </a:xfrm>
          <a:prstGeom prst="rect">
            <a:avLst/>
          </a:prstGeom>
          <a:noFill/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60432" y="620688"/>
            <a:ext cx="221408" cy="717898"/>
          </a:xfrm>
          <a:prstGeom prst="rect">
            <a:avLst/>
          </a:prstGeom>
          <a:noFill/>
        </p:spPr>
      </p:pic>
      <p:sp>
        <p:nvSpPr>
          <p:cNvPr id="50" name="Oval 49"/>
          <p:cNvSpPr/>
          <p:nvPr/>
        </p:nvSpPr>
        <p:spPr>
          <a:xfrm>
            <a:off x="5868144" y="2060848"/>
            <a:ext cx="2520280" cy="100811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sin </a:t>
            </a:r>
            <a:r>
              <a:rPr lang="en-GB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GB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5868144" y="2060848"/>
            <a:ext cx="2664296" cy="100811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sin </a:t>
            </a:r>
            <a:r>
              <a:rPr lang="en-GB" sz="32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GB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GB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45" grpId="0" animBg="1"/>
      <p:bldP spid="48" grpId="0" animBg="1"/>
      <p:bldP spid="50" grpId="0" animBg="1"/>
      <p:bldP spid="50" grpId="1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12094471878EUa6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389439"/>
          </a:xfrm>
          <a:prstGeom prst="rect">
            <a:avLst/>
          </a:prstGeom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 l="15761" r="12279"/>
          <a:stretch>
            <a:fillRect/>
          </a:stretch>
        </p:blipFill>
        <p:spPr bwMode="auto">
          <a:xfrm>
            <a:off x="755576" y="2060849"/>
            <a:ext cx="7776864" cy="417646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4" cstate="print"/>
          <a:srcRect l="16041" r="11998" b="622"/>
          <a:stretch>
            <a:fillRect/>
          </a:stretch>
        </p:blipFill>
        <p:spPr bwMode="auto">
          <a:xfrm>
            <a:off x="755576" y="2060848"/>
            <a:ext cx="7776864" cy="417646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2" name="Oval 11"/>
          <p:cNvSpPr/>
          <p:nvPr/>
        </p:nvSpPr>
        <p:spPr>
          <a:xfrm>
            <a:off x="1115616" y="260648"/>
            <a:ext cx="6696744" cy="15925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Inverse of Cosine function </a:t>
            </a:r>
          </a:p>
          <a:p>
            <a:pPr algn="ctr"/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(Arccosine Function )</a:t>
            </a:r>
            <a:endParaRPr lang="en-GB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932040" y="2060848"/>
            <a:ext cx="3888432" cy="15925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Restrict the domain </a:t>
            </a:r>
            <a:endParaRPr lang="en-GB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2094471878EUa6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245424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 l="34638" r="28169" b="28705"/>
          <a:stretch>
            <a:fillRect/>
          </a:stretch>
        </p:blipFill>
        <p:spPr bwMode="auto">
          <a:xfrm>
            <a:off x="827584" y="1700808"/>
            <a:ext cx="7560840" cy="489654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4" cstate="print"/>
          <a:srcRect l="34638" r="28169" b="28705"/>
          <a:stretch>
            <a:fillRect/>
          </a:stretch>
        </p:blipFill>
        <p:spPr bwMode="auto">
          <a:xfrm>
            <a:off x="755576" y="1700808"/>
            <a:ext cx="7632848" cy="490538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grpSp>
        <p:nvGrpSpPr>
          <p:cNvPr id="8" name="Group 7"/>
          <p:cNvGrpSpPr/>
          <p:nvPr/>
        </p:nvGrpSpPr>
        <p:grpSpPr>
          <a:xfrm>
            <a:off x="3059832" y="3501008"/>
            <a:ext cx="5256584" cy="3168352"/>
            <a:chOff x="3275856" y="2924944"/>
            <a:chExt cx="5256584" cy="3168352"/>
          </a:xfrm>
        </p:grpSpPr>
        <p:sp>
          <p:nvSpPr>
            <p:cNvPr id="9" name="Oval 8"/>
            <p:cNvSpPr/>
            <p:nvPr/>
          </p:nvSpPr>
          <p:spPr>
            <a:xfrm>
              <a:off x="7524328" y="4293096"/>
              <a:ext cx="1008112" cy="1368152"/>
            </a:xfrm>
            <a:prstGeom prst="ellipse">
              <a:avLst/>
            </a:prstGeom>
            <a:effectLst>
              <a:softEdge rad="3175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3707904" y="4149080"/>
              <a:ext cx="1008112" cy="1368152"/>
            </a:xfrm>
            <a:prstGeom prst="ellipse">
              <a:avLst/>
            </a:prstGeom>
            <a:effectLst>
              <a:softEdge rad="3175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3600" b="1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GB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3275856" y="2924944"/>
              <a:ext cx="1008112" cy="1368152"/>
            </a:xfrm>
            <a:prstGeom prst="ellipse">
              <a:avLst/>
            </a:prstGeom>
            <a:effectLst>
              <a:softEdge rad="3175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36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GB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275856" y="4725144"/>
              <a:ext cx="1008112" cy="1368152"/>
            </a:xfrm>
            <a:prstGeom prst="ellipse">
              <a:avLst/>
            </a:prstGeom>
            <a:effectLst>
              <a:softEdge rad="3175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3600" b="1" dirty="0" smtClean="0">
                  <a:latin typeface="Times New Roman" pitchFamily="18" charset="0"/>
                  <a:cs typeface="Times New Roman" pitchFamily="18" charset="0"/>
                </a:rPr>
                <a:t>-1</a:t>
              </a:r>
              <a:endParaRPr lang="en-GB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8344" y="5157192"/>
            <a:ext cx="314325" cy="619125"/>
          </a:xfrm>
          <a:prstGeom prst="rect">
            <a:avLst/>
          </a:prstGeom>
          <a:noFill/>
        </p:spPr>
      </p:pic>
      <p:grpSp>
        <p:nvGrpSpPr>
          <p:cNvPr id="17" name="Group 16"/>
          <p:cNvGrpSpPr/>
          <p:nvPr/>
        </p:nvGrpSpPr>
        <p:grpSpPr>
          <a:xfrm>
            <a:off x="3851920" y="4077072"/>
            <a:ext cx="4104456" cy="2088232"/>
            <a:chOff x="3851920" y="4077072"/>
            <a:chExt cx="4104456" cy="2088232"/>
          </a:xfrm>
        </p:grpSpPr>
        <p:sp>
          <p:nvSpPr>
            <p:cNvPr id="18" name="Oval 17"/>
            <p:cNvSpPr/>
            <p:nvPr/>
          </p:nvSpPr>
          <p:spPr>
            <a:xfrm>
              <a:off x="3851920" y="4077072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3923928" y="5949280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3851920" y="5013176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7740352" y="5013176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Oval 21"/>
          <p:cNvSpPr/>
          <p:nvPr/>
        </p:nvSpPr>
        <p:spPr>
          <a:xfrm>
            <a:off x="5508104" y="2276872"/>
            <a:ext cx="2664296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GB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GB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0" y="332656"/>
            <a:ext cx="4716016" cy="122413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Domain: 0 ≤ </a:t>
            </a:r>
            <a:r>
              <a:rPr lang="en-GB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≤</a:t>
            </a:r>
            <a:endParaRPr lang="en-GB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4823520" y="332656"/>
            <a:ext cx="4320480" cy="122413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Range:-1 ≤ </a:t>
            </a:r>
            <a:r>
              <a:rPr lang="en-GB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≤ 1</a:t>
            </a:r>
            <a:endParaRPr lang="en-GB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692696"/>
            <a:ext cx="314325" cy="619125"/>
          </a:xfrm>
          <a:prstGeom prst="rect">
            <a:avLst/>
          </a:prstGeom>
          <a:noFill/>
        </p:spPr>
      </p:pic>
      <p:pic>
        <p:nvPicPr>
          <p:cNvPr id="29" name="Picture 8"/>
          <p:cNvPicPr>
            <a:picLocks noChangeAspect="1" noChangeArrowheads="1"/>
          </p:cNvPicPr>
          <p:nvPr/>
        </p:nvPicPr>
        <p:blipFill>
          <a:blip r:embed="rId6" cstate="print"/>
          <a:srcRect l="34638" r="28169" b="28705"/>
          <a:stretch>
            <a:fillRect/>
          </a:stretch>
        </p:blipFill>
        <p:spPr bwMode="auto">
          <a:xfrm>
            <a:off x="755576" y="1700808"/>
            <a:ext cx="7632848" cy="490538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3" name="Oval 22"/>
          <p:cNvSpPr/>
          <p:nvPr/>
        </p:nvSpPr>
        <p:spPr>
          <a:xfrm>
            <a:off x="5292080" y="2492896"/>
            <a:ext cx="2808312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GB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GB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GB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483768" y="2204864"/>
            <a:ext cx="2808312" cy="3096344"/>
            <a:chOff x="4499992" y="2420888"/>
            <a:chExt cx="2808312" cy="3096344"/>
          </a:xfrm>
        </p:grpSpPr>
        <p:sp>
          <p:nvSpPr>
            <p:cNvPr id="31" name="Oval 30"/>
            <p:cNvSpPr/>
            <p:nvPr/>
          </p:nvSpPr>
          <p:spPr>
            <a:xfrm>
              <a:off x="5868144" y="2420888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5868144" y="5229200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4499992" y="5229200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7092280" y="5301208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051720" y="1700808"/>
            <a:ext cx="3672408" cy="4608512"/>
            <a:chOff x="2115344" y="972344"/>
            <a:chExt cx="3672408" cy="4608512"/>
          </a:xfrm>
        </p:grpSpPr>
        <p:sp>
          <p:nvSpPr>
            <p:cNvPr id="36" name="Oval 35"/>
            <p:cNvSpPr/>
            <p:nvPr/>
          </p:nvSpPr>
          <p:spPr>
            <a:xfrm>
              <a:off x="3195464" y="972344"/>
              <a:ext cx="1008112" cy="1368152"/>
            </a:xfrm>
            <a:prstGeom prst="ellipse">
              <a:avLst/>
            </a:prstGeom>
            <a:effectLst>
              <a:softEdge rad="3175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3483496" y="4212704"/>
              <a:ext cx="1008112" cy="1368152"/>
            </a:xfrm>
            <a:prstGeom prst="ellipse">
              <a:avLst/>
            </a:prstGeom>
            <a:effectLst>
              <a:softEdge rad="3175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3600" b="1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GB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779640" y="4140696"/>
              <a:ext cx="1008112" cy="1368152"/>
            </a:xfrm>
            <a:prstGeom prst="ellipse">
              <a:avLst/>
            </a:prstGeom>
            <a:effectLst>
              <a:softEdge rad="3175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36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GB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2115344" y="4212704"/>
              <a:ext cx="1008112" cy="1368152"/>
            </a:xfrm>
            <a:prstGeom prst="ellipse">
              <a:avLst/>
            </a:prstGeom>
            <a:effectLst>
              <a:softEdge rad="3175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3600" b="1" dirty="0" smtClean="0">
                  <a:latin typeface="Times New Roman" pitchFamily="18" charset="0"/>
                  <a:cs typeface="Times New Roman" pitchFamily="18" charset="0"/>
                </a:rPr>
                <a:t>-1</a:t>
              </a:r>
              <a:endParaRPr lang="en-GB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0" name="Oval 39"/>
          <p:cNvSpPr/>
          <p:nvPr/>
        </p:nvSpPr>
        <p:spPr>
          <a:xfrm>
            <a:off x="0" y="332656"/>
            <a:ext cx="4716016" cy="122413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Domain: -1 ≤ </a:t>
            </a:r>
            <a:r>
              <a:rPr lang="en-GB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≤1</a:t>
            </a:r>
            <a:endParaRPr lang="en-GB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4823520" y="332656"/>
            <a:ext cx="4320480" cy="122413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Range: 0 ≤ </a:t>
            </a:r>
            <a:r>
              <a:rPr lang="en-GB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≤</a:t>
            </a:r>
            <a:endParaRPr lang="en-GB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2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8424" y="620688"/>
            <a:ext cx="314325" cy="619125"/>
          </a:xfrm>
          <a:prstGeom prst="rect">
            <a:avLst/>
          </a:prstGeom>
          <a:noFill/>
        </p:spPr>
      </p:pic>
      <p:pic>
        <p:nvPicPr>
          <p:cNvPr id="43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1988840"/>
            <a:ext cx="314325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4" grpId="1" animBg="1"/>
      <p:bldP spid="25" grpId="0" animBg="1"/>
      <p:bldP spid="25" grpId="1" animBg="1"/>
      <p:bldP spid="23" grpId="0" animBg="1"/>
      <p:bldP spid="40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366692-greek-letter-pi-over-spiral-made-of-pi-figu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899592" y="260648"/>
            <a:ext cx="7056784" cy="159256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Inverse of Tangent function </a:t>
            </a:r>
          </a:p>
          <a:p>
            <a:pPr algn="ctr"/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(Arctangent Function )</a:t>
            </a:r>
            <a:endParaRPr lang="en-GB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12807" r="15233"/>
          <a:stretch>
            <a:fillRect/>
          </a:stretch>
        </p:blipFill>
        <p:spPr bwMode="auto">
          <a:xfrm>
            <a:off x="467544" y="2348880"/>
            <a:ext cx="8136904" cy="405765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 l="12807" r="15233"/>
          <a:stretch>
            <a:fillRect/>
          </a:stretch>
        </p:blipFill>
        <p:spPr bwMode="auto">
          <a:xfrm>
            <a:off x="467544" y="2348880"/>
            <a:ext cx="8136904" cy="405765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Oval 4"/>
          <p:cNvSpPr/>
          <p:nvPr/>
        </p:nvSpPr>
        <p:spPr>
          <a:xfrm>
            <a:off x="4932040" y="2060848"/>
            <a:ext cx="3888432" cy="159256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Restrict the domain </a:t>
            </a:r>
            <a:endParaRPr lang="en-GB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366692-greek-letter-pi-over-spiral-made-of-pi-figu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 l="24935" r="18467"/>
          <a:stretch>
            <a:fillRect/>
          </a:stretch>
        </p:blipFill>
        <p:spPr bwMode="auto">
          <a:xfrm>
            <a:off x="1187624" y="1844824"/>
            <a:ext cx="7143876" cy="483713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8" name="Oval 17"/>
          <p:cNvSpPr/>
          <p:nvPr/>
        </p:nvSpPr>
        <p:spPr>
          <a:xfrm>
            <a:off x="5364088" y="2420888"/>
            <a:ext cx="2808312" cy="1008112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tan </a:t>
            </a:r>
            <a:r>
              <a:rPr lang="en-GB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GB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4" cstate="print"/>
          <a:srcRect l="24935" r="18467"/>
          <a:stretch>
            <a:fillRect/>
          </a:stretch>
        </p:blipFill>
        <p:spPr bwMode="auto">
          <a:xfrm>
            <a:off x="1187624" y="1772816"/>
            <a:ext cx="7200800" cy="486699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grpSp>
        <p:nvGrpSpPr>
          <p:cNvPr id="4" name="Group 3"/>
          <p:cNvGrpSpPr/>
          <p:nvPr/>
        </p:nvGrpSpPr>
        <p:grpSpPr>
          <a:xfrm>
            <a:off x="3059832" y="4149080"/>
            <a:ext cx="2592288" cy="216024"/>
            <a:chOff x="3491880" y="4077072"/>
            <a:chExt cx="2592288" cy="216024"/>
          </a:xfrm>
        </p:grpSpPr>
        <p:sp>
          <p:nvSpPr>
            <p:cNvPr id="6" name="Oval 5"/>
            <p:cNvSpPr/>
            <p:nvPr/>
          </p:nvSpPr>
          <p:spPr>
            <a:xfrm>
              <a:off x="3491880" y="4077072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5868144" y="4077072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627784" y="4221088"/>
            <a:ext cx="3384376" cy="1368152"/>
            <a:chOff x="4211960" y="6309320"/>
            <a:chExt cx="3384376" cy="1368152"/>
          </a:xfrm>
        </p:grpSpPr>
        <p:sp>
          <p:nvSpPr>
            <p:cNvPr id="10" name="Oval 9"/>
            <p:cNvSpPr/>
            <p:nvPr/>
          </p:nvSpPr>
          <p:spPr>
            <a:xfrm>
              <a:off x="6588224" y="6309320"/>
              <a:ext cx="1008112" cy="1368152"/>
            </a:xfrm>
            <a:prstGeom prst="ellipse">
              <a:avLst/>
            </a:prstGeom>
            <a:effectLst>
              <a:softEdge rad="3175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20272" y="6525344"/>
              <a:ext cx="288032" cy="933922"/>
            </a:xfrm>
            <a:prstGeom prst="rect">
              <a:avLst/>
            </a:prstGeom>
            <a:noFill/>
          </p:spPr>
        </p:pic>
        <p:sp>
          <p:nvSpPr>
            <p:cNvPr id="12" name="Oval 11"/>
            <p:cNvSpPr/>
            <p:nvPr/>
          </p:nvSpPr>
          <p:spPr>
            <a:xfrm>
              <a:off x="4211960" y="6309320"/>
              <a:ext cx="1008112" cy="1368152"/>
            </a:xfrm>
            <a:prstGeom prst="ellipse">
              <a:avLst/>
            </a:prstGeom>
            <a:effectLst>
              <a:softEdge rad="3175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1960" y="6525344"/>
              <a:ext cx="648072" cy="900568"/>
            </a:xfrm>
            <a:prstGeom prst="rect">
              <a:avLst/>
            </a:prstGeom>
            <a:noFill/>
          </p:spPr>
        </p:pic>
      </p:grpSp>
      <p:sp>
        <p:nvSpPr>
          <p:cNvPr id="16" name="Oval 15"/>
          <p:cNvSpPr/>
          <p:nvPr/>
        </p:nvSpPr>
        <p:spPr>
          <a:xfrm>
            <a:off x="0" y="332656"/>
            <a:ext cx="4788024" cy="12241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Domain:      &lt; </a:t>
            </a:r>
            <a:r>
              <a:rPr lang="en-GB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</a:t>
            </a:r>
            <a:endParaRPr lang="en-GB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823520" y="332656"/>
            <a:ext cx="4320480" cy="12241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Range: all real numbers</a:t>
            </a:r>
            <a:endParaRPr lang="en-GB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620688"/>
            <a:ext cx="504056" cy="700442"/>
          </a:xfrm>
          <a:prstGeom prst="rect">
            <a:avLst/>
          </a:prstGeom>
          <a:noFill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620688"/>
            <a:ext cx="236314" cy="648072"/>
          </a:xfrm>
          <a:prstGeom prst="rect">
            <a:avLst/>
          </a:prstGeom>
          <a:noFill/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7" cstate="print"/>
          <a:srcRect l="24935" r="18467"/>
          <a:stretch>
            <a:fillRect/>
          </a:stretch>
        </p:blipFill>
        <p:spPr bwMode="auto">
          <a:xfrm>
            <a:off x="1187624" y="1772816"/>
            <a:ext cx="7156628" cy="48371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9" name="Oval 18"/>
          <p:cNvSpPr/>
          <p:nvPr/>
        </p:nvSpPr>
        <p:spPr>
          <a:xfrm>
            <a:off x="5220072" y="2060848"/>
            <a:ext cx="2952328" cy="1008112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tan </a:t>
            </a:r>
            <a:r>
              <a:rPr lang="en-GB" sz="32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GB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GB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491880" y="2492896"/>
            <a:ext cx="1008112" cy="3384376"/>
            <a:chOff x="3995936" y="2492896"/>
            <a:chExt cx="1008112" cy="3384376"/>
          </a:xfrm>
        </p:grpSpPr>
        <p:sp>
          <p:nvSpPr>
            <p:cNvPr id="30" name="Oval 29"/>
            <p:cNvSpPr/>
            <p:nvPr/>
          </p:nvSpPr>
          <p:spPr>
            <a:xfrm>
              <a:off x="3995936" y="2492896"/>
              <a:ext cx="1008112" cy="1368152"/>
            </a:xfrm>
            <a:prstGeom prst="ellipse">
              <a:avLst/>
            </a:prstGeom>
            <a:effectLst>
              <a:softEdge rad="3175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3995936" y="4509120"/>
              <a:ext cx="1008112" cy="1368152"/>
            </a:xfrm>
            <a:prstGeom prst="ellipse">
              <a:avLst/>
            </a:prstGeom>
            <a:effectLst>
              <a:softEdge rad="3175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283968" y="3068960"/>
            <a:ext cx="216024" cy="2232248"/>
            <a:chOff x="4644008" y="3068960"/>
            <a:chExt cx="216024" cy="2232248"/>
          </a:xfrm>
        </p:grpSpPr>
        <p:sp>
          <p:nvSpPr>
            <p:cNvPr id="33" name="Oval 32"/>
            <p:cNvSpPr/>
            <p:nvPr/>
          </p:nvSpPr>
          <p:spPr>
            <a:xfrm>
              <a:off x="4644008" y="3068960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4644008" y="5085184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7" name="Oval 36"/>
          <p:cNvSpPr/>
          <p:nvPr/>
        </p:nvSpPr>
        <p:spPr>
          <a:xfrm>
            <a:off x="0" y="332656"/>
            <a:ext cx="4788024" cy="12241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Domain : all real numbers </a:t>
            </a:r>
            <a:endParaRPr lang="en-GB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4823520" y="332656"/>
            <a:ext cx="4320480" cy="12241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Range:      &lt; </a:t>
            </a:r>
            <a:r>
              <a:rPr lang="en-GB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     </a:t>
            </a:r>
            <a:endParaRPr lang="en-GB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620688"/>
            <a:ext cx="544434" cy="756552"/>
          </a:xfrm>
          <a:prstGeom prst="rect">
            <a:avLst/>
          </a:prstGeom>
          <a:noFill/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60432" y="620688"/>
            <a:ext cx="221408" cy="717898"/>
          </a:xfrm>
          <a:prstGeom prst="rect">
            <a:avLst/>
          </a:prstGeom>
          <a:noFill/>
        </p:spPr>
      </p:pic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4869160"/>
            <a:ext cx="544434" cy="756552"/>
          </a:xfrm>
          <a:prstGeom prst="rect">
            <a:avLst/>
          </a:prstGeom>
          <a:noFill/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2852936"/>
            <a:ext cx="221408" cy="7178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6" grpId="0" animBg="1"/>
      <p:bldP spid="16" grpId="1" animBg="1"/>
      <p:bldP spid="17" grpId="0" animBg="1"/>
      <p:bldP spid="17" grpId="1" animBg="1"/>
      <p:bldP spid="19" grpId="0" animBg="1"/>
      <p:bldP spid="3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184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Inverse Trigonometric Functions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DOAA</dc:creator>
  <cp:lastModifiedBy>nad.albarabri</cp:lastModifiedBy>
  <cp:revision>40</cp:revision>
  <dcterms:created xsi:type="dcterms:W3CDTF">2011-10-07T15:34:02Z</dcterms:created>
  <dcterms:modified xsi:type="dcterms:W3CDTF">2012-09-24T08:35:37Z</dcterms:modified>
</cp:coreProperties>
</file>